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257" r:id="rId3"/>
    <p:sldId id="258" r:id="rId4"/>
    <p:sldId id="264" r:id="rId5"/>
    <p:sldId id="267" r:id="rId6"/>
    <p:sldId id="268" r:id="rId7"/>
    <p:sldId id="269" r:id="rId8"/>
    <p:sldId id="270" r:id="rId9"/>
    <p:sldId id="271" r:id="rId10"/>
    <p:sldId id="274" r:id="rId11"/>
    <p:sldId id="272" r:id="rId12"/>
    <p:sldId id="281" r:id="rId13"/>
    <p:sldId id="275" r:id="rId14"/>
    <p:sldId id="273" r:id="rId15"/>
    <p:sldId id="276" r:id="rId16"/>
    <p:sldId id="277" r:id="rId17"/>
    <p:sldId id="278" r:id="rId18"/>
    <p:sldId id="279" r:id="rId19"/>
    <p:sldId id="280" r:id="rId20"/>
    <p:sldId id="282" r:id="rId21"/>
    <p:sldId id="283" r:id="rId22"/>
    <p:sldId id="304" r:id="rId23"/>
    <p:sldId id="297" r:id="rId24"/>
    <p:sldId id="298" r:id="rId25"/>
    <p:sldId id="299" r:id="rId26"/>
    <p:sldId id="300" r:id="rId27"/>
    <p:sldId id="290" r:id="rId28"/>
    <p:sldId id="291" r:id="rId29"/>
    <p:sldId id="292" r:id="rId30"/>
    <p:sldId id="293" r:id="rId31"/>
    <p:sldId id="294" r:id="rId32"/>
    <p:sldId id="295" r:id="rId33"/>
    <p:sldId id="296" r:id="rId34"/>
    <p:sldId id="301" r:id="rId35"/>
    <p:sldId id="302" r:id="rId36"/>
    <p:sldId id="284" r:id="rId37"/>
    <p:sldId id="285" r:id="rId38"/>
    <p:sldId id="286" r:id="rId39"/>
    <p:sldId id="287" r:id="rId40"/>
  </p:sldIdLst>
  <p:sldSz cx="9144000" cy="6858000" type="screen4x3"/>
  <p:notesSz cx="7053263" cy="935672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EEFE"/>
    <a:srgbClr val="96EAFE"/>
    <a:srgbClr val="7C5989"/>
    <a:srgbClr val="000066"/>
    <a:srgbClr val="4D6B89"/>
    <a:srgbClr val="384E64"/>
    <a:srgbClr val="274E75"/>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style val="28"/>
  <c:chart>
    <c:title>
      <c:tx>
        <c:rich>
          <a:bodyPr/>
          <a:lstStyle/>
          <a:p>
            <a:pPr>
              <a:defRPr/>
            </a:pPr>
            <a:r>
              <a:rPr lang="en-US"/>
              <a:t>Composición de los residuos sólidos</a:t>
            </a:r>
          </a:p>
        </c:rich>
      </c:tx>
      <c:layout>
        <c:manualLayout>
          <c:xMode val="edge"/>
          <c:yMode val="edge"/>
          <c:x val="0.12002077865266852"/>
          <c:y val="0"/>
        </c:manualLayout>
      </c:layout>
    </c:title>
    <c:plotArea>
      <c:layout>
        <c:manualLayout>
          <c:layoutTarget val="inner"/>
          <c:xMode val="edge"/>
          <c:yMode val="edge"/>
          <c:x val="0.14339129483814544"/>
          <c:y val="0.15018821682204644"/>
          <c:w val="0.82605314960629916"/>
          <c:h val="0.47366498565585713"/>
        </c:manualLayout>
      </c:layout>
      <c:barChart>
        <c:barDir val="col"/>
        <c:grouping val="clustered"/>
        <c:ser>
          <c:idx val="0"/>
          <c:order val="0"/>
          <c:spPr>
            <a:solidFill>
              <a:srgbClr val="4CD11D"/>
            </a:solidFill>
          </c:spPr>
          <c:dLbls>
            <c:txPr>
              <a:bodyPr/>
              <a:lstStyle/>
              <a:p>
                <a:pPr>
                  <a:defRPr sz="1400"/>
                </a:pPr>
                <a:endParaRPr lang="es-MX"/>
              </a:p>
            </c:txPr>
            <c:showVal val="1"/>
          </c:dLbls>
          <c:cat>
            <c:strRef>
              <c:f>Hoja1!$A$1:$A$7</c:f>
              <c:strCache>
                <c:ptCount val="7"/>
                <c:pt idx="0">
                  <c:v>Domiciliarios</c:v>
                </c:pt>
                <c:pt idx="1">
                  <c:v>Comercios</c:v>
                </c:pt>
                <c:pt idx="2">
                  <c:v>Servicios</c:v>
                </c:pt>
                <c:pt idx="3">
                  <c:v>Mercados</c:v>
                </c:pt>
                <c:pt idx="4">
                  <c:v>Diversos</c:v>
                </c:pt>
                <c:pt idx="5">
                  <c:v>Controlados</c:v>
                </c:pt>
                <c:pt idx="6">
                  <c:v>Central de abastos</c:v>
                </c:pt>
              </c:strCache>
            </c:strRef>
          </c:cat>
          <c:val>
            <c:numRef>
              <c:f>Hoja1!$B$1:$B$7</c:f>
              <c:numCache>
                <c:formatCode>General</c:formatCode>
                <c:ptCount val="7"/>
                <c:pt idx="0">
                  <c:v>49</c:v>
                </c:pt>
                <c:pt idx="1">
                  <c:v>15</c:v>
                </c:pt>
                <c:pt idx="2">
                  <c:v>15</c:v>
                </c:pt>
                <c:pt idx="3">
                  <c:v>10</c:v>
                </c:pt>
                <c:pt idx="4">
                  <c:v>5</c:v>
                </c:pt>
                <c:pt idx="5">
                  <c:v>3</c:v>
                </c:pt>
                <c:pt idx="6">
                  <c:v>3</c:v>
                </c:pt>
              </c:numCache>
            </c:numRef>
          </c:val>
        </c:ser>
        <c:dLbls>
          <c:showVal val="1"/>
        </c:dLbls>
        <c:gapWidth val="75"/>
        <c:overlap val="40"/>
        <c:axId val="78963840"/>
        <c:axId val="78965760"/>
      </c:barChart>
      <c:catAx>
        <c:axId val="78963840"/>
        <c:scaling>
          <c:orientation val="minMax"/>
        </c:scaling>
        <c:axPos val="b"/>
        <c:title>
          <c:tx>
            <c:rich>
              <a:bodyPr/>
              <a:lstStyle/>
              <a:p>
                <a:pPr>
                  <a:defRPr/>
                </a:pPr>
                <a:r>
                  <a:rPr lang="es-MX"/>
                  <a:t>Fuente generadora</a:t>
                </a:r>
              </a:p>
            </c:rich>
          </c:tx>
          <c:layout/>
        </c:title>
        <c:majorTickMark val="none"/>
        <c:tickLblPos val="nextTo"/>
        <c:txPr>
          <a:bodyPr/>
          <a:lstStyle/>
          <a:p>
            <a:pPr>
              <a:defRPr sz="1400"/>
            </a:pPr>
            <a:endParaRPr lang="es-MX"/>
          </a:p>
        </c:txPr>
        <c:crossAx val="78965760"/>
        <c:crosses val="autoZero"/>
        <c:auto val="1"/>
        <c:lblAlgn val="ctr"/>
        <c:lblOffset val="100"/>
      </c:catAx>
      <c:valAx>
        <c:axId val="78965760"/>
        <c:scaling>
          <c:orientation val="minMax"/>
          <c:max val="50"/>
        </c:scaling>
        <c:axPos val="l"/>
        <c:title>
          <c:tx>
            <c:rich>
              <a:bodyPr rot="-5400000" vert="horz"/>
              <a:lstStyle/>
              <a:p>
                <a:pPr>
                  <a:defRPr/>
                </a:pPr>
                <a:r>
                  <a:rPr lang="en-US"/>
                  <a:t>% en peso</a:t>
                </a:r>
              </a:p>
            </c:rich>
          </c:tx>
          <c:layout/>
        </c:title>
        <c:numFmt formatCode="General" sourceLinked="1"/>
        <c:majorTickMark val="none"/>
        <c:tickLblPos val="nextTo"/>
        <c:txPr>
          <a:bodyPr/>
          <a:lstStyle/>
          <a:p>
            <a:pPr>
              <a:defRPr sz="1200"/>
            </a:pPr>
            <a:endParaRPr lang="es-MX"/>
          </a:p>
        </c:txPr>
        <c:crossAx val="78963840"/>
        <c:crosses val="autoZero"/>
        <c:crossBetween val="between"/>
      </c:valAx>
    </c:plotArea>
    <c:plotVisOnly val="1"/>
  </c:chart>
  <c:spPr>
    <a:ln>
      <a:solidFill>
        <a:schemeClr val="bg2">
          <a:lumMod val="60000"/>
          <a:lumOff val="40000"/>
        </a:schemeClr>
      </a:solidFill>
    </a:ln>
    <a:effectLst>
      <a:outerShdw blurRad="63500" sx="102000" sy="102000" algn="ctr" rotWithShape="0">
        <a:prstClr val="black">
          <a:alpha val="40000"/>
        </a:prstClr>
      </a:outerShdw>
    </a:effectLst>
  </c:spPr>
  <c:txPr>
    <a:bodyPr/>
    <a:lstStyle/>
    <a:p>
      <a:pPr>
        <a:defRPr sz="1800"/>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style val="27"/>
  <c:chart>
    <c:title>
      <c:tx>
        <c:rich>
          <a:bodyPr/>
          <a:lstStyle/>
          <a:p>
            <a:pPr>
              <a:defRPr/>
            </a:pPr>
            <a:r>
              <a:rPr lang="es-MX" dirty="0"/>
              <a:t>Tipo de residuos domiciliarios </a:t>
            </a:r>
            <a:r>
              <a:rPr lang="es-MX" dirty="0" smtClean="0"/>
              <a:t>generados (5124 ton/día) </a:t>
            </a:r>
            <a:endParaRPr lang="es-MX" dirty="0"/>
          </a:p>
        </c:rich>
      </c:tx>
      <c:layout>
        <c:manualLayout>
          <c:xMode val="edge"/>
          <c:yMode val="edge"/>
          <c:x val="0.25496467799583888"/>
          <c:y val="1.8518388905997742E-2"/>
        </c:manualLayout>
      </c:layout>
    </c:title>
    <c:plotArea>
      <c:layout/>
      <c:barChart>
        <c:barDir val="col"/>
        <c:grouping val="clustered"/>
        <c:ser>
          <c:idx val="0"/>
          <c:order val="0"/>
          <c:tx>
            <c:strRef>
              <c:f>Hoja1!$B$1</c:f>
              <c:strCache>
                <c:ptCount val="1"/>
              </c:strCache>
            </c:strRef>
          </c:tx>
          <c:cat>
            <c:strRef>
              <c:f>Hoja1!$A$2:$A$4</c:f>
              <c:strCache>
                <c:ptCount val="3"/>
                <c:pt idx="0">
                  <c:v>Residuos orgánicos</c:v>
                </c:pt>
                <c:pt idx="1">
                  <c:v>Residuos valorizables</c:v>
                </c:pt>
                <c:pt idx="2">
                  <c:v>Resto</c:v>
                </c:pt>
              </c:strCache>
            </c:strRef>
          </c:cat>
          <c:val>
            <c:numRef>
              <c:f>Hoja1!$B$2:$B$4</c:f>
              <c:numCache>
                <c:formatCode>General</c:formatCode>
                <c:ptCount val="3"/>
              </c:numCache>
            </c:numRef>
          </c:val>
        </c:ser>
        <c:ser>
          <c:idx val="1"/>
          <c:order val="1"/>
          <c:tx>
            <c:strRef>
              <c:f>Hoja1!$C$1</c:f>
              <c:strCache>
                <c:ptCount val="1"/>
                <c:pt idx="0">
                  <c:v>ton/día</c:v>
                </c:pt>
              </c:strCache>
            </c:strRef>
          </c:tx>
          <c:spPr>
            <a:solidFill>
              <a:srgbClr val="4CD11D"/>
            </a:solidFill>
          </c:spPr>
          <c:dLbls>
            <c:txPr>
              <a:bodyPr/>
              <a:lstStyle/>
              <a:p>
                <a:pPr>
                  <a:defRPr sz="1600"/>
                </a:pPr>
                <a:endParaRPr lang="es-MX"/>
              </a:p>
            </c:txPr>
            <c:dLblPos val="outEnd"/>
            <c:showVal val="1"/>
          </c:dLbls>
          <c:cat>
            <c:strRef>
              <c:f>Hoja1!$A$2:$A$4</c:f>
              <c:strCache>
                <c:ptCount val="3"/>
                <c:pt idx="0">
                  <c:v>Residuos orgánicos</c:v>
                </c:pt>
                <c:pt idx="1">
                  <c:v>Residuos valorizables</c:v>
                </c:pt>
                <c:pt idx="2">
                  <c:v>Resto</c:v>
                </c:pt>
              </c:strCache>
            </c:strRef>
          </c:cat>
          <c:val>
            <c:numRef>
              <c:f>Hoja1!$C$2:$C$4</c:f>
              <c:numCache>
                <c:formatCode>General</c:formatCode>
                <c:ptCount val="3"/>
                <c:pt idx="0">
                  <c:v>2716</c:v>
                </c:pt>
                <c:pt idx="1">
                  <c:v>922</c:v>
                </c:pt>
                <c:pt idx="2">
                  <c:v>1486</c:v>
                </c:pt>
              </c:numCache>
            </c:numRef>
          </c:val>
        </c:ser>
        <c:axId val="79352192"/>
        <c:axId val="79354112"/>
      </c:barChart>
      <c:catAx>
        <c:axId val="79352192"/>
        <c:scaling>
          <c:orientation val="minMax"/>
        </c:scaling>
        <c:axPos val="b"/>
        <c:title>
          <c:tx>
            <c:rich>
              <a:bodyPr/>
              <a:lstStyle/>
              <a:p>
                <a:pPr>
                  <a:defRPr/>
                </a:pPr>
                <a:r>
                  <a:rPr lang="es-MX"/>
                  <a:t>Tipo de residuos</a:t>
                </a:r>
              </a:p>
            </c:rich>
          </c:tx>
          <c:layout/>
        </c:title>
        <c:tickLblPos val="nextTo"/>
        <c:txPr>
          <a:bodyPr/>
          <a:lstStyle/>
          <a:p>
            <a:pPr>
              <a:defRPr sz="1600"/>
            </a:pPr>
            <a:endParaRPr lang="es-MX"/>
          </a:p>
        </c:txPr>
        <c:crossAx val="79354112"/>
        <c:crosses val="autoZero"/>
        <c:auto val="1"/>
        <c:lblAlgn val="ctr"/>
        <c:lblOffset val="100"/>
      </c:catAx>
      <c:valAx>
        <c:axId val="79354112"/>
        <c:scaling>
          <c:orientation val="minMax"/>
        </c:scaling>
        <c:axPos val="l"/>
        <c:title>
          <c:tx>
            <c:rich>
              <a:bodyPr rot="-5400000" vert="horz"/>
              <a:lstStyle/>
              <a:p>
                <a:pPr>
                  <a:defRPr/>
                </a:pPr>
                <a:r>
                  <a:rPr lang="es-MX"/>
                  <a:t>ton/día</a:t>
                </a:r>
              </a:p>
            </c:rich>
          </c:tx>
          <c:layout/>
        </c:title>
        <c:numFmt formatCode="General" sourceLinked="1"/>
        <c:tickLblPos val="nextTo"/>
        <c:txPr>
          <a:bodyPr/>
          <a:lstStyle/>
          <a:p>
            <a:pPr>
              <a:defRPr sz="1600"/>
            </a:pPr>
            <a:endParaRPr lang="es-MX"/>
          </a:p>
        </c:txPr>
        <c:crossAx val="79352192"/>
        <c:crosses val="autoZero"/>
        <c:crossBetween val="between"/>
      </c:valAx>
    </c:plotArea>
    <c:plotVisOnly val="1"/>
  </c:chart>
  <c:txPr>
    <a:bodyPr/>
    <a:lstStyle/>
    <a:p>
      <a:pPr>
        <a:defRPr sz="1800"/>
      </a:pPr>
      <a:endParaRPr lang="es-MX"/>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F2A0B6AA-B858-4DEA-B9E7-AB361EAC8886}" type="datetimeFigureOut">
              <a:rPr lang="es-MX" smtClean="0"/>
              <a:t>25/05/2010</a:t>
            </a:fld>
            <a:endParaRPr lang="es-MX"/>
          </a:p>
        </p:txBody>
      </p:sp>
      <p:sp>
        <p:nvSpPr>
          <p:cNvPr id="4" name="3 Marcador de pie de página"/>
          <p:cNvSpPr>
            <a:spLocks noGrp="1"/>
          </p:cNvSpPr>
          <p:nvPr>
            <p:ph type="ftr" sz="quarter" idx="2"/>
          </p:nvPr>
        </p:nvSpPr>
        <p:spPr>
          <a:xfrm>
            <a:off x="0" y="8886825"/>
            <a:ext cx="3055938" cy="468313"/>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95738" y="8886825"/>
            <a:ext cx="3055937" cy="468313"/>
          </a:xfrm>
          <a:prstGeom prst="rect">
            <a:avLst/>
          </a:prstGeom>
        </p:spPr>
        <p:txBody>
          <a:bodyPr vert="horz" lIns="91440" tIns="45720" rIns="91440" bIns="45720" rtlCol="0" anchor="b"/>
          <a:lstStyle>
            <a:lvl1pPr algn="r">
              <a:defRPr sz="1200"/>
            </a:lvl1pPr>
          </a:lstStyle>
          <a:p>
            <a:fld id="{52DCCB78-4519-459E-A425-77A95B92682A}" type="slidenum">
              <a:rPr lang="es-MX" smtClean="0"/>
              <a:t>‹Nº›</a:t>
            </a:fld>
            <a:endParaRPr lang="es-MX"/>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400"/>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sz="2400"/>
            </a:lvl1pPr>
          </a:lstStyle>
          <a:p>
            <a:r>
              <a:rPr lang="es-ES" smtClean="0"/>
              <a:t>Haga clic para modificar el estilo de subtítulo del patrón</a:t>
            </a:r>
            <a:endParaRPr lang="en-US"/>
          </a:p>
        </p:txBody>
      </p:sp>
      <p:sp>
        <p:nvSpPr>
          <p:cNvPr id="3076" name="Rectangle 4"/>
          <p:cNvSpPr>
            <a:spLocks noGrp="1" noChangeArrowheads="1"/>
          </p:cNvSpPr>
          <p:nvPr>
            <p:ph type="dt" sz="half" idx="2"/>
          </p:nvPr>
        </p:nvSpPr>
        <p:spPr>
          <a:xfrm>
            <a:off x="0" y="6629400"/>
            <a:ext cx="1905000" cy="228600"/>
          </a:xfrm>
        </p:spPr>
        <p:txBody>
          <a:bodyPr/>
          <a:lstStyle>
            <a:lvl1pPr>
              <a:defRPr b="1">
                <a:latin typeface="Arial" pitchFamily="34" charset="0"/>
              </a:defRPr>
            </a:lvl1pPr>
          </a:lstStyle>
          <a:p>
            <a:endParaRPr lang="en-US"/>
          </a:p>
        </p:txBody>
      </p:sp>
      <p:sp>
        <p:nvSpPr>
          <p:cNvPr id="3077" name="Rectangle 5"/>
          <p:cNvSpPr>
            <a:spLocks noGrp="1" noChangeArrowheads="1"/>
          </p:cNvSpPr>
          <p:nvPr>
            <p:ph type="ftr" sz="quarter" idx="3"/>
          </p:nvPr>
        </p:nvSpPr>
        <p:spPr>
          <a:xfrm>
            <a:off x="3124200" y="6629400"/>
            <a:ext cx="2895600" cy="228600"/>
          </a:xfrm>
        </p:spPr>
        <p:txBody>
          <a:bodyPr/>
          <a:lstStyle>
            <a:lvl1pPr>
              <a:defRPr b="1">
                <a:latin typeface="Arial" pitchFamily="34" charset="0"/>
              </a:defRPr>
            </a:lvl1pPr>
          </a:lstStyle>
          <a:p>
            <a:endParaRPr lang="en-US"/>
          </a:p>
        </p:txBody>
      </p:sp>
      <p:sp>
        <p:nvSpPr>
          <p:cNvPr id="3078" name="Rectangle 6"/>
          <p:cNvSpPr>
            <a:spLocks noGrp="1" noChangeArrowheads="1"/>
          </p:cNvSpPr>
          <p:nvPr>
            <p:ph type="sldNum" sz="quarter" idx="4"/>
          </p:nvPr>
        </p:nvSpPr>
        <p:spPr>
          <a:xfrm>
            <a:off x="7239000" y="6629400"/>
            <a:ext cx="1905000" cy="228600"/>
          </a:xfrm>
        </p:spPr>
        <p:txBody>
          <a:bodyPr/>
          <a:lstStyle>
            <a:lvl1pPr>
              <a:defRPr b="1">
                <a:latin typeface="Arial" pitchFamily="34" charset="0"/>
              </a:defRPr>
            </a:lvl1pPr>
          </a:lstStyle>
          <a:p>
            <a:fld id="{FA8CED27-D86F-450E-BEFD-C5FE04C72F1D}" type="slidenum">
              <a:rPr lang="en-US"/>
              <a:pPr/>
              <a:t>‹Nº›</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2C303187-60B0-42C0-890D-22A5CEAEBBA8}" type="slidenum">
              <a:rPr lang="en-US"/>
              <a:pPr/>
              <a:t>‹Nº›</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0"/>
            <a:ext cx="2190750" cy="59436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52400" y="304800"/>
            <a:ext cx="6419850" cy="5943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61C3811-A72C-4D94-81BF-4207F0583F3B}" type="slidenum">
              <a:rPr lang="en-US"/>
              <a:pPr/>
              <a:t>‹Nº›</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CAA79CF-2472-4F73-8022-F536811B44D2}" type="slidenum">
              <a:rPr lang="en-US"/>
              <a:pPr/>
              <a:t>‹Nº›</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BB0CF4B-8ED7-452E-B721-40FD29224F20}" type="slidenum">
              <a:rPr lang="en-US"/>
              <a:pPr/>
              <a:t>‹Nº›</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371600" y="1219200"/>
            <a:ext cx="3695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19700" y="1219200"/>
            <a:ext cx="3695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176DFA45-9DDF-4E69-B0A6-29630053A7AE}" type="slidenum">
              <a:rPr lang="en-US"/>
              <a:pPr/>
              <a:t>‹Nº›</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6ABC4F91-E2E8-498F-8404-78FDBF6D2C5C}" type="slidenum">
              <a:rPr lang="en-US"/>
              <a:pPr/>
              <a:t>‹Nº›</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EAA10E50-A0F9-4810-BE47-CB4752DD0637}" type="slidenum">
              <a:rPr lang="en-US"/>
              <a:pPr/>
              <a:t>‹Nº›</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D3D2CD28-187B-453F-BA5C-4DED511BC675}" type="slidenum">
              <a:rPr lang="en-US"/>
              <a:pPr/>
              <a:t>‹Nº›</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CFBB5FA-4361-4C1F-A478-DBD25A1673E7}" type="slidenum">
              <a:rPr lang="en-US"/>
              <a:pPr/>
              <a:t>‹Nº›</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C61A4DA-6106-4289-98C6-92D4E6C60AF6}" type="slidenum">
              <a:rPr lang="en-US"/>
              <a:pPr/>
              <a:t>‹Nº›</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1219200"/>
            <a:ext cx="7543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6" name="Rectangle 2"/>
          <p:cNvSpPr>
            <a:spLocks noGrp="1" noChangeArrowheads="1"/>
          </p:cNvSpPr>
          <p:nvPr>
            <p:ph type="title"/>
          </p:nvPr>
        </p:nvSpPr>
        <p:spPr bwMode="auto">
          <a:xfrm>
            <a:off x="152400" y="304800"/>
            <a:ext cx="8763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8" name="Rectangle 4"/>
          <p:cNvSpPr>
            <a:spLocks noGrp="1" noChangeArrowheads="1"/>
          </p:cNvSpPr>
          <p:nvPr>
            <p:ph type="dt" sz="half" idx="2"/>
          </p:nvPr>
        </p:nvSpPr>
        <p:spPr bwMode="auto">
          <a:xfrm>
            <a:off x="0" y="647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p>
        </p:txBody>
      </p:sp>
      <p:sp>
        <p:nvSpPr>
          <p:cNvPr id="1029" name="Rectangle 5"/>
          <p:cNvSpPr>
            <a:spLocks noGrp="1" noChangeArrowheads="1"/>
          </p:cNvSpPr>
          <p:nvPr>
            <p:ph type="ftr" sz="quarter" idx="3"/>
          </p:nvPr>
        </p:nvSpPr>
        <p:spPr bwMode="auto">
          <a:xfrm>
            <a:off x="2133600" y="6477000"/>
            <a:ext cx="4876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1030" name="Rectangle 6"/>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7DFB11C2-F581-4FD5-8C5C-0D30ADBFDB00}"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Narrow" pitchFamily="34" charset="0"/>
        </a:defRPr>
      </a:lvl2pPr>
      <a:lvl3pPr algn="ctr" rtl="0" eaLnBrk="1" fontAlgn="base" hangingPunct="1">
        <a:spcBef>
          <a:spcPct val="0"/>
        </a:spcBef>
        <a:spcAft>
          <a:spcPct val="0"/>
        </a:spcAft>
        <a:defRPr sz="3600" b="1">
          <a:solidFill>
            <a:schemeClr val="tx2"/>
          </a:solidFill>
          <a:latin typeface="Arial Narrow" pitchFamily="34" charset="0"/>
        </a:defRPr>
      </a:lvl3pPr>
      <a:lvl4pPr algn="ctr" rtl="0" eaLnBrk="1" fontAlgn="base" hangingPunct="1">
        <a:spcBef>
          <a:spcPct val="0"/>
        </a:spcBef>
        <a:spcAft>
          <a:spcPct val="0"/>
        </a:spcAft>
        <a:defRPr sz="3600" b="1">
          <a:solidFill>
            <a:schemeClr val="tx2"/>
          </a:solidFill>
          <a:latin typeface="Arial Narrow" pitchFamily="34" charset="0"/>
        </a:defRPr>
      </a:lvl4pPr>
      <a:lvl5pPr algn="ctr" rtl="0" eaLnBrk="1" fontAlgn="base" hangingPunct="1">
        <a:spcBef>
          <a:spcPct val="0"/>
        </a:spcBef>
        <a:spcAft>
          <a:spcPct val="0"/>
        </a:spcAft>
        <a:defRPr sz="3600" b="1">
          <a:solidFill>
            <a:schemeClr val="tx2"/>
          </a:solidFill>
          <a:latin typeface="Arial Narrow" pitchFamily="34" charset="0"/>
        </a:defRPr>
      </a:lvl5pPr>
      <a:lvl6pPr marL="457200" algn="ctr" rtl="0" eaLnBrk="1" fontAlgn="base" hangingPunct="1">
        <a:spcBef>
          <a:spcPct val="0"/>
        </a:spcBef>
        <a:spcAft>
          <a:spcPct val="0"/>
        </a:spcAft>
        <a:defRPr sz="3600" b="1">
          <a:solidFill>
            <a:schemeClr val="tx2"/>
          </a:solidFill>
          <a:latin typeface="Arial Narrow" pitchFamily="34" charset="0"/>
        </a:defRPr>
      </a:lvl6pPr>
      <a:lvl7pPr marL="914400" algn="ctr" rtl="0" eaLnBrk="1" fontAlgn="base" hangingPunct="1">
        <a:spcBef>
          <a:spcPct val="0"/>
        </a:spcBef>
        <a:spcAft>
          <a:spcPct val="0"/>
        </a:spcAft>
        <a:defRPr sz="3600" b="1">
          <a:solidFill>
            <a:schemeClr val="tx2"/>
          </a:solidFill>
          <a:latin typeface="Arial Narrow" pitchFamily="34" charset="0"/>
        </a:defRPr>
      </a:lvl7pPr>
      <a:lvl8pPr marL="1371600" algn="ctr" rtl="0" eaLnBrk="1" fontAlgn="base" hangingPunct="1">
        <a:spcBef>
          <a:spcPct val="0"/>
        </a:spcBef>
        <a:spcAft>
          <a:spcPct val="0"/>
        </a:spcAft>
        <a:defRPr sz="3600" b="1">
          <a:solidFill>
            <a:schemeClr val="tx2"/>
          </a:solidFill>
          <a:latin typeface="Arial Narrow" pitchFamily="34" charset="0"/>
        </a:defRPr>
      </a:lvl8pPr>
      <a:lvl9pPr marL="1828800" algn="ctr"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0" y="1214422"/>
            <a:ext cx="9144000" cy="914400"/>
          </a:xfrm>
        </p:spPr>
        <p:txBody>
          <a:bodyPr/>
          <a:lstStyle/>
          <a:p>
            <a:r>
              <a:rPr lang="en-US" sz="3600" dirty="0" smtClean="0"/>
              <a:t> </a:t>
            </a:r>
            <a:r>
              <a:rPr lang="en-US" sz="3600" dirty="0" smtClean="0">
                <a:effectLst>
                  <a:outerShdw blurRad="38100" dist="38100" dir="2700000" algn="tl">
                    <a:srgbClr val="000000">
                      <a:alpha val="43137"/>
                    </a:srgbClr>
                  </a:outerShdw>
                </a:effectLst>
              </a:rPr>
              <a:t>Ley de </a:t>
            </a:r>
            <a:r>
              <a:rPr lang="en-US" sz="3600" dirty="0">
                <a:effectLst>
                  <a:outerShdw blurRad="38100" dist="38100" dir="2700000" algn="tl">
                    <a:srgbClr val="000000">
                      <a:alpha val="43137"/>
                    </a:srgbClr>
                  </a:outerShdw>
                </a:effectLst>
              </a:rPr>
              <a:t>R</a:t>
            </a:r>
            <a:r>
              <a:rPr lang="en-US" sz="3600" dirty="0" smtClean="0">
                <a:effectLst>
                  <a:outerShdw blurRad="38100" dist="38100" dir="2700000" algn="tl">
                    <a:srgbClr val="000000">
                      <a:alpha val="43137"/>
                    </a:srgbClr>
                  </a:outerShdw>
                </a:effectLst>
              </a:rPr>
              <a:t>esiduos </a:t>
            </a:r>
            <a:r>
              <a:rPr lang="en-US" sz="3600" dirty="0">
                <a:effectLst>
                  <a:outerShdw blurRad="38100" dist="38100" dir="2700000" algn="tl">
                    <a:srgbClr val="000000">
                      <a:alpha val="43137"/>
                    </a:srgbClr>
                  </a:outerShdw>
                </a:effectLst>
              </a:rPr>
              <a:t>S</a:t>
            </a:r>
            <a:r>
              <a:rPr lang="en-US" sz="3600" dirty="0" smtClean="0">
                <a:effectLst>
                  <a:outerShdw blurRad="38100" dist="38100" dir="2700000" algn="tl">
                    <a:srgbClr val="000000">
                      <a:alpha val="43137"/>
                    </a:srgbClr>
                  </a:outerShdw>
                </a:effectLst>
              </a:rPr>
              <a:t>ólidos del Distrito Federal</a:t>
            </a:r>
            <a:endParaRPr lang="en-US" sz="3600" dirty="0">
              <a:effectLst>
                <a:outerShdw blurRad="38100" dist="38100" dir="2700000" algn="tl">
                  <a:srgbClr val="000000">
                    <a:alpha val="43137"/>
                  </a:srgbClr>
                </a:outerShdw>
              </a:effectLst>
            </a:endParaRPr>
          </a:p>
        </p:txBody>
      </p:sp>
      <p:sp>
        <p:nvSpPr>
          <p:cNvPr id="92163" name="Rectangle 3"/>
          <p:cNvSpPr>
            <a:spLocks noGrp="1" noChangeArrowheads="1"/>
          </p:cNvSpPr>
          <p:nvPr>
            <p:ph type="subTitle" idx="1"/>
          </p:nvPr>
        </p:nvSpPr>
        <p:spPr>
          <a:xfrm>
            <a:off x="0" y="2071678"/>
            <a:ext cx="9144000" cy="635000"/>
          </a:xfrm>
        </p:spPr>
        <p:txBody>
          <a:bodyPr/>
          <a:lstStyle/>
          <a:p>
            <a:r>
              <a:rPr lang="es-MX" dirty="0" smtClean="0"/>
              <a:t>Curso presentado ante la</a:t>
            </a:r>
            <a:r>
              <a:rPr lang="es-MX" dirty="0" smtClean="0">
                <a:effectLst>
                  <a:outerShdw blurRad="38100" dist="38100" dir="2700000" algn="tl">
                    <a:srgbClr val="000000">
                      <a:alpha val="43137"/>
                    </a:srgbClr>
                  </a:outerShdw>
                </a:effectLst>
              </a:rPr>
              <a:t> Procuraduría Ambiental del Ordenamiento </a:t>
            </a:r>
          </a:p>
          <a:p>
            <a:r>
              <a:rPr lang="es-MX" dirty="0" smtClean="0">
                <a:effectLst>
                  <a:outerShdw blurRad="38100" dist="38100" dir="2700000" algn="tl">
                    <a:srgbClr val="000000">
                      <a:alpha val="43137"/>
                    </a:srgbClr>
                  </a:outerShdw>
                </a:effectLst>
              </a:rPr>
              <a:t>Territorial del Distrito Federal</a:t>
            </a:r>
          </a:p>
          <a:p>
            <a:r>
              <a:rPr lang="es-MX" sz="2200" dirty="0" smtClean="0"/>
              <a:t>Por</a:t>
            </a:r>
          </a:p>
          <a:p>
            <a:r>
              <a:rPr lang="es-MX" sz="2200" dirty="0" smtClean="0">
                <a:effectLst>
                  <a:outerShdw blurRad="38100" dist="38100" dir="2700000" algn="tl">
                    <a:srgbClr val="000000">
                      <a:alpha val="43137"/>
                    </a:srgbClr>
                  </a:outerShdw>
                </a:effectLst>
              </a:rPr>
              <a:t>Centro Interdisciplinario de Investigaciones y Estudios sobre Medio Ambiente y Desarrollo del Instituto Politécnico Nacional</a:t>
            </a:r>
          </a:p>
          <a:p>
            <a:r>
              <a:rPr lang="es-MX" sz="2200" dirty="0" smtClean="0"/>
              <a:t>CIIEMAD-IPN</a:t>
            </a:r>
          </a:p>
          <a:p>
            <a:endParaRPr lang="es-MX" dirty="0"/>
          </a:p>
          <a:p>
            <a:r>
              <a:rPr lang="es-MX" sz="2200" dirty="0" smtClean="0"/>
              <a:t>México, D.F.</a:t>
            </a:r>
          </a:p>
          <a:p>
            <a:r>
              <a:rPr lang="es-MX" sz="2200" dirty="0" smtClean="0"/>
              <a:t>26 de mayo del 2010</a:t>
            </a:r>
            <a:endParaRPr lang="es-MX" sz="2200" dirty="0"/>
          </a:p>
        </p:txBody>
      </p:sp>
      <p:pic>
        <p:nvPicPr>
          <p:cNvPr id="92164" name="Picture 4" descr="C:\Users\Laura Meraz\AppData\Local\Microsoft\Windows\Temporary Internet Files\Low\Content.IE5\XMN3XVDZ\logo PAOT[1].JPG"/>
          <p:cNvPicPr>
            <a:picLocks noChangeAspect="1" noChangeArrowheads="1"/>
          </p:cNvPicPr>
          <p:nvPr/>
        </p:nvPicPr>
        <p:blipFill>
          <a:blip r:embed="rId2" cstate="print"/>
          <a:srcRect/>
          <a:stretch>
            <a:fillRect/>
          </a:stretch>
        </p:blipFill>
        <p:spPr bwMode="auto">
          <a:xfrm>
            <a:off x="7924800" y="0"/>
            <a:ext cx="1219200" cy="1457325"/>
          </a:xfrm>
          <a:prstGeom prst="rect">
            <a:avLst/>
          </a:prstGeom>
          <a:noFill/>
        </p:spPr>
      </p:pic>
      <p:pic>
        <p:nvPicPr>
          <p:cNvPr id="8" name="Picture 7" descr="logo_ip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844" y="142852"/>
            <a:ext cx="767457" cy="1214422"/>
          </a:xfrm>
          <a:prstGeom prst="rect">
            <a:avLst/>
          </a:prstGeom>
          <a:noFill/>
          <a:ln w="9525">
            <a:noFill/>
            <a:miter lim="800000"/>
            <a:headEnd/>
            <a:tailEnd/>
          </a:ln>
        </p:spPr>
      </p:pic>
      <p:sp>
        <p:nvSpPr>
          <p:cNvPr id="9" name="8 CuadroTexto"/>
          <p:cNvSpPr txBox="1"/>
          <p:nvPr/>
        </p:nvSpPr>
        <p:spPr>
          <a:xfrm>
            <a:off x="4929190" y="6273225"/>
            <a:ext cx="4000528" cy="584775"/>
          </a:xfrm>
          <a:prstGeom prst="rect">
            <a:avLst/>
          </a:prstGeom>
          <a:noFill/>
        </p:spPr>
        <p:txBody>
          <a:bodyPr wrap="square" rtlCol="0">
            <a:spAutoFit/>
          </a:bodyPr>
          <a:lstStyle/>
          <a:p>
            <a:r>
              <a:rPr lang="es-MX" sz="1600" i="1" dirty="0" smtClean="0"/>
              <a:t>        </a:t>
            </a:r>
            <a:r>
              <a:rPr lang="es-MX" sz="1600" i="1" dirty="0" smtClean="0">
                <a:effectLst>
                  <a:outerShdw blurRad="38100" dist="38100" dir="2700000" algn="tl">
                    <a:srgbClr val="000000">
                      <a:alpha val="43137"/>
                    </a:srgbClr>
                  </a:outerShdw>
                </a:effectLst>
              </a:rPr>
              <a:t>Dra. Rosa Laura Meraz Cabrera</a:t>
            </a:r>
          </a:p>
          <a:p>
            <a:r>
              <a:rPr lang="es-MX" sz="1600" i="1" dirty="0" smtClean="0"/>
              <a:t>Profesora-Investigadora del CIIEMAD-IPN </a:t>
            </a:r>
            <a:endParaRPr lang="es-MX" sz="1600" i="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0" y="285728"/>
            <a:ext cx="8929718" cy="6415303"/>
            <a:chOff x="0" y="285728"/>
            <a:chExt cx="8929718" cy="6415303"/>
          </a:xfrm>
        </p:grpSpPr>
        <p:pic>
          <p:nvPicPr>
            <p:cNvPr id="4" name="Picture 2" descr="http://upload.wikimedia.org/wikipedia/commons/thumb/d/d3/Distrito_Federal_en_M%C3%A9xico.svg/800px-Distrito_Federal_en_M%C3%A9xico.svg.png"/>
            <p:cNvPicPr>
              <a:picLocks noChangeAspect="1" noChangeArrowheads="1"/>
            </p:cNvPicPr>
            <p:nvPr/>
          </p:nvPicPr>
          <p:blipFill>
            <a:blip r:embed="rId2" cstate="print"/>
            <a:srcRect/>
            <a:stretch>
              <a:fillRect/>
            </a:stretch>
          </p:blipFill>
          <p:spPr bwMode="auto">
            <a:xfrm>
              <a:off x="0" y="785794"/>
              <a:ext cx="7250422" cy="4857784"/>
            </a:xfrm>
            <a:prstGeom prst="rect">
              <a:avLst/>
            </a:prstGeom>
            <a:noFill/>
          </p:spPr>
        </p:pic>
        <p:sp>
          <p:nvSpPr>
            <p:cNvPr id="5" name="4 CuadroTexto"/>
            <p:cNvSpPr txBox="1"/>
            <p:nvPr/>
          </p:nvSpPr>
          <p:spPr>
            <a:xfrm>
              <a:off x="0" y="5500702"/>
              <a:ext cx="728664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dirty="0" smtClean="0">
                  <a:solidFill>
                    <a:schemeClr val="tx1"/>
                  </a:solidFill>
                  <a:effectLst>
                    <a:outerShdw blurRad="38100" dist="38100" dir="2700000" algn="tl">
                      <a:srgbClr val="000000">
                        <a:alpha val="43137"/>
                      </a:srgbClr>
                    </a:outerShdw>
                  </a:effectLst>
                </a:rPr>
                <a:t>Para el año 2004 en México, el 53% de los RSU eran de origen orgánico, mientras que el 28% eran potencialmente reciclables como el papel y cartón (14%), vidrio(6%),plásticos 4%, hojalata (3%) y textiles (1%), mientras que el 19% restante </a:t>
              </a:r>
            </a:p>
            <a:p>
              <a:r>
                <a:rPr lang="es-MX" dirty="0" smtClean="0">
                  <a:solidFill>
                    <a:schemeClr val="tx1"/>
                  </a:solidFill>
                  <a:effectLst>
                    <a:outerShdw blurRad="38100" dist="38100" dir="2700000" algn="tl">
                      <a:srgbClr val="000000">
                        <a:alpha val="43137"/>
                      </a:srgbClr>
                    </a:outerShdw>
                  </a:effectLst>
                </a:rPr>
                <a:t>Madera, cuero, hule, trapo y fibras diversas.</a:t>
              </a:r>
              <a:endParaRPr lang="es-MX" dirty="0">
                <a:solidFill>
                  <a:schemeClr val="tx1"/>
                </a:solidFill>
                <a:effectLst>
                  <a:outerShdw blurRad="38100" dist="38100" dir="2700000" algn="tl">
                    <a:srgbClr val="000000">
                      <a:alpha val="43137"/>
                    </a:srgbClr>
                  </a:outerShdw>
                </a:effectLst>
              </a:endParaRPr>
            </a:p>
          </p:txBody>
        </p:sp>
        <p:sp>
          <p:nvSpPr>
            <p:cNvPr id="7" name="6 CuadroTexto"/>
            <p:cNvSpPr txBox="1"/>
            <p:nvPr/>
          </p:nvSpPr>
          <p:spPr>
            <a:xfrm>
              <a:off x="357158" y="357166"/>
              <a:ext cx="5715040" cy="430887"/>
            </a:xfrm>
            <a:prstGeom prst="rect">
              <a:avLst/>
            </a:prstGeom>
            <a:noFill/>
          </p:spPr>
          <p:txBody>
            <a:bodyPr wrap="square" rtlCol="0">
              <a:spAutoFit/>
            </a:bodyPr>
            <a:lstStyle/>
            <a:p>
              <a:r>
                <a:rPr lang="es-MX" sz="2200" dirty="0" smtClean="0">
                  <a:effectLst>
                    <a:outerShdw blurRad="38100" dist="38100" dir="2700000" algn="tl">
                      <a:srgbClr val="000000">
                        <a:alpha val="43137"/>
                      </a:srgbClr>
                    </a:outerShdw>
                  </a:effectLst>
                  <a:latin typeface="+mn-lt"/>
                </a:rPr>
                <a:t>Composición de residuos sólidos urbanos</a:t>
              </a:r>
              <a:endParaRPr lang="es-MX" sz="2200" dirty="0">
                <a:effectLst>
                  <a:outerShdw blurRad="38100" dist="38100" dir="2700000" algn="tl">
                    <a:srgbClr val="000000">
                      <a:alpha val="43137"/>
                    </a:srgbClr>
                  </a:outerShdw>
                </a:effectLst>
                <a:latin typeface="+mn-lt"/>
              </a:endParaRPr>
            </a:p>
          </p:txBody>
        </p:sp>
        <p:sp>
          <p:nvSpPr>
            <p:cNvPr id="8" name="7 CuadroTexto"/>
            <p:cNvSpPr txBox="1"/>
            <p:nvPr/>
          </p:nvSpPr>
          <p:spPr>
            <a:xfrm>
              <a:off x="7000892" y="285728"/>
              <a:ext cx="1928826"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s-MX" dirty="0" smtClean="0">
                  <a:solidFill>
                    <a:schemeClr val="bg1"/>
                  </a:solidFill>
                  <a:effectLst>
                    <a:outerShdw blurRad="38100" dist="38100" dir="2700000" algn="tl">
                      <a:srgbClr val="000000">
                        <a:alpha val="43137"/>
                      </a:srgbClr>
                    </a:outerShdw>
                  </a:effectLst>
                  <a:latin typeface="+mn-lt"/>
                  <a:cs typeface="Arial" pitchFamily="34" charset="0"/>
                </a:rPr>
                <a:t>Para el D.F., la generación domiciliaria se compone de 53% de orgánicos, 16% de reciclables y 31% de otros materiales. </a:t>
              </a:r>
              <a:endParaRPr lang="es-MX" dirty="0">
                <a:solidFill>
                  <a:schemeClr val="bg1"/>
                </a:solidFill>
                <a:effectLst>
                  <a:outerShdw blurRad="38100" dist="38100" dir="2700000" algn="tl">
                    <a:srgbClr val="000000">
                      <a:alpha val="43137"/>
                    </a:srgbClr>
                  </a:outerShdw>
                </a:effectLst>
                <a:latin typeface="+mn-lt"/>
                <a:cs typeface="Arial" pitchFamily="34" charset="0"/>
              </a:endParaRPr>
            </a:p>
          </p:txBody>
        </p:sp>
        <p:cxnSp>
          <p:nvCxnSpPr>
            <p:cNvPr id="12" name="11 Conector angular"/>
            <p:cNvCxnSpPr/>
            <p:nvPr/>
          </p:nvCxnSpPr>
          <p:spPr bwMode="auto">
            <a:xfrm rot="10800000" flipV="1">
              <a:off x="5929322" y="1285860"/>
              <a:ext cx="1000132" cy="928694"/>
            </a:xfrm>
            <a:prstGeom prst="bentConnector3">
              <a:avLst>
                <a:gd name="adj1" fmla="val 50000"/>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214282" y="214290"/>
            <a:ext cx="8643998" cy="6594100"/>
            <a:chOff x="214282" y="214290"/>
            <a:chExt cx="8643998" cy="6594100"/>
          </a:xfrm>
        </p:grpSpPr>
        <p:sp>
          <p:nvSpPr>
            <p:cNvPr id="2" name="1 CuadroTexto"/>
            <p:cNvSpPr txBox="1"/>
            <p:nvPr/>
          </p:nvSpPr>
          <p:spPr>
            <a:xfrm>
              <a:off x="428596" y="214290"/>
              <a:ext cx="8072494" cy="430887"/>
            </a:xfrm>
            <a:prstGeom prst="rect">
              <a:avLst/>
            </a:prstGeom>
            <a:noFill/>
          </p:spPr>
          <p:txBody>
            <a:bodyPr wrap="square" rtlCol="0">
              <a:spAutoFit/>
            </a:bodyPr>
            <a:lstStyle/>
            <a:p>
              <a:r>
                <a:rPr lang="es-MX" sz="2200" dirty="0" smtClean="0">
                  <a:effectLst>
                    <a:outerShdw blurRad="38100" dist="38100" dir="2700000" algn="tl">
                      <a:srgbClr val="000000">
                        <a:alpha val="43137"/>
                      </a:srgbClr>
                    </a:outerShdw>
                  </a:effectLst>
                  <a:latin typeface="+mn-lt"/>
                </a:rPr>
                <a:t>¿A dónde van a parar los residuos sólidos urbanos?</a:t>
              </a:r>
              <a:endParaRPr lang="es-MX" sz="2200" dirty="0">
                <a:effectLst>
                  <a:outerShdw blurRad="38100" dist="38100" dir="2700000" algn="tl">
                    <a:srgbClr val="000000">
                      <a:alpha val="43137"/>
                    </a:srgbClr>
                  </a:outerShdw>
                </a:effectLst>
                <a:latin typeface="+mn-lt"/>
              </a:endParaRPr>
            </a:p>
          </p:txBody>
        </p:sp>
        <p:sp>
          <p:nvSpPr>
            <p:cNvPr id="3" name="2 CuadroTexto"/>
            <p:cNvSpPr txBox="1"/>
            <p:nvPr/>
          </p:nvSpPr>
          <p:spPr>
            <a:xfrm>
              <a:off x="285720" y="714356"/>
              <a:ext cx="5000660" cy="400110"/>
            </a:xfrm>
            <a:prstGeom prst="rect">
              <a:avLst/>
            </a:prstGeom>
            <a:noFill/>
          </p:spPr>
          <p:txBody>
            <a:bodyPr wrap="square" rtlCol="0">
              <a:spAutoFit/>
            </a:bodyPr>
            <a:lstStyle/>
            <a:p>
              <a:r>
                <a:rPr lang="es-MX" sz="2000" dirty="0" smtClean="0">
                  <a:latin typeface="+mn-lt"/>
                </a:rPr>
                <a:t>De acuerdo a la NOM-083-SEMARNAT-2003:</a:t>
              </a:r>
              <a:endParaRPr lang="es-MX" sz="2000" dirty="0">
                <a:latin typeface="+mn-lt"/>
              </a:endParaRPr>
            </a:p>
          </p:txBody>
        </p:sp>
        <p:sp>
          <p:nvSpPr>
            <p:cNvPr id="4" name="3 CuadroTexto"/>
            <p:cNvSpPr txBox="1"/>
            <p:nvPr/>
          </p:nvSpPr>
          <p:spPr>
            <a:xfrm>
              <a:off x="214282" y="3857628"/>
              <a:ext cx="2500330" cy="400110"/>
            </a:xfrm>
            <a:prstGeom prst="rect">
              <a:avLst/>
            </a:prstGeom>
            <a:noFill/>
          </p:spPr>
          <p:txBody>
            <a:bodyPr wrap="square" rtlCol="0">
              <a:spAutoFit/>
            </a:bodyPr>
            <a:lstStyle/>
            <a:p>
              <a:pPr>
                <a:buFont typeface="Arial" pitchFamily="34" charset="0"/>
                <a:buChar char="•"/>
              </a:pPr>
              <a:r>
                <a:rPr lang="es-MX" sz="2000" dirty="0" smtClean="0">
                  <a:effectLst>
                    <a:outerShdw blurRad="38100" dist="38100" dir="2700000" algn="tl">
                      <a:srgbClr val="000000">
                        <a:alpha val="43137"/>
                      </a:srgbClr>
                    </a:outerShdw>
                  </a:effectLst>
                  <a:latin typeface="+mn-lt"/>
                </a:rPr>
                <a:t>Sitios no controlados</a:t>
              </a:r>
            </a:p>
          </p:txBody>
        </p:sp>
        <p:pic>
          <p:nvPicPr>
            <p:cNvPr id="102402" name="Picture 2" descr="http://www.mante.gob.mx/saladeprensa/archs/092008/04/bol366_foto01.jpg"/>
            <p:cNvPicPr>
              <a:picLocks noChangeAspect="1" noChangeArrowheads="1"/>
            </p:cNvPicPr>
            <p:nvPr/>
          </p:nvPicPr>
          <p:blipFill>
            <a:blip r:embed="rId2" cstate="print"/>
            <a:srcRect/>
            <a:stretch>
              <a:fillRect/>
            </a:stretch>
          </p:blipFill>
          <p:spPr bwMode="auto">
            <a:xfrm>
              <a:off x="214283" y="1142984"/>
              <a:ext cx="3643338" cy="2730863"/>
            </a:xfrm>
            <a:prstGeom prst="rect">
              <a:avLst/>
            </a:prstGeom>
            <a:noFill/>
          </p:spPr>
        </p:pic>
        <p:sp>
          <p:nvSpPr>
            <p:cNvPr id="8" name="7 CuadroTexto"/>
            <p:cNvSpPr txBox="1"/>
            <p:nvPr/>
          </p:nvSpPr>
          <p:spPr>
            <a:xfrm>
              <a:off x="4857752" y="3571876"/>
              <a:ext cx="4000528" cy="400110"/>
            </a:xfrm>
            <a:prstGeom prst="rect">
              <a:avLst/>
            </a:prstGeom>
            <a:noFill/>
          </p:spPr>
          <p:txBody>
            <a:bodyPr wrap="square" rtlCol="0">
              <a:spAutoFit/>
            </a:bodyPr>
            <a:lstStyle/>
            <a:p>
              <a:pPr>
                <a:buFont typeface="Arial" pitchFamily="34" charset="0"/>
                <a:buChar char="•"/>
              </a:pPr>
              <a:r>
                <a:rPr lang="es-MX" sz="2000" dirty="0" smtClean="0">
                  <a:effectLst>
                    <a:outerShdw blurRad="38100" dist="38100" dir="2700000" algn="tl">
                      <a:srgbClr val="000000">
                        <a:alpha val="43137"/>
                      </a:srgbClr>
                    </a:outerShdw>
                  </a:effectLst>
                  <a:latin typeface="+mn-lt"/>
                </a:rPr>
                <a:t>Sitio controlado</a:t>
              </a:r>
              <a:endParaRPr lang="es-MX" sz="2000" dirty="0">
                <a:effectLst>
                  <a:outerShdw blurRad="38100" dist="38100" dir="2700000" algn="tl">
                    <a:srgbClr val="000000">
                      <a:alpha val="43137"/>
                    </a:srgbClr>
                  </a:outerShdw>
                </a:effectLst>
                <a:latin typeface="+mn-lt"/>
              </a:endParaRPr>
            </a:p>
          </p:txBody>
        </p:sp>
        <p:pic>
          <p:nvPicPr>
            <p:cNvPr id="102406" name="Picture 6" descr="http://www.asisucede.com.mx/wp-content/uploads/2009/09/relleno_sanitario.jpg"/>
            <p:cNvPicPr>
              <a:picLocks noChangeAspect="1" noChangeArrowheads="1"/>
            </p:cNvPicPr>
            <p:nvPr/>
          </p:nvPicPr>
          <p:blipFill>
            <a:blip r:embed="rId3" cstate="print"/>
            <a:srcRect/>
            <a:stretch>
              <a:fillRect/>
            </a:stretch>
          </p:blipFill>
          <p:spPr bwMode="auto">
            <a:xfrm>
              <a:off x="4929190" y="714356"/>
              <a:ext cx="3852351" cy="2889264"/>
            </a:xfrm>
            <a:prstGeom prst="rect">
              <a:avLst/>
            </a:prstGeom>
            <a:noFill/>
          </p:spPr>
        </p:pic>
        <p:pic>
          <p:nvPicPr>
            <p:cNvPr id="102408" name="Picture 8" descr="http://www.dforceblog.com/wp-content/uploads/2009/05/relleno-sanitario-300x225.jpg"/>
            <p:cNvPicPr>
              <a:picLocks noChangeAspect="1" noChangeArrowheads="1"/>
            </p:cNvPicPr>
            <p:nvPr/>
          </p:nvPicPr>
          <p:blipFill>
            <a:blip r:embed="rId4" cstate="print"/>
            <a:srcRect/>
            <a:stretch>
              <a:fillRect/>
            </a:stretch>
          </p:blipFill>
          <p:spPr bwMode="auto">
            <a:xfrm>
              <a:off x="5000628" y="3968728"/>
              <a:ext cx="3786214" cy="2839662"/>
            </a:xfrm>
            <a:prstGeom prst="rect">
              <a:avLst/>
            </a:prstGeom>
            <a:noFill/>
          </p:spPr>
        </p:pic>
        <p:sp>
          <p:nvSpPr>
            <p:cNvPr id="11" name="10 CuadroTexto"/>
            <p:cNvSpPr txBox="1"/>
            <p:nvPr/>
          </p:nvSpPr>
          <p:spPr>
            <a:xfrm>
              <a:off x="3071802" y="5286388"/>
              <a:ext cx="1857388" cy="400110"/>
            </a:xfrm>
            <a:prstGeom prst="rect">
              <a:avLst/>
            </a:prstGeom>
            <a:noFill/>
          </p:spPr>
          <p:txBody>
            <a:bodyPr wrap="square" rtlCol="0">
              <a:spAutoFit/>
            </a:bodyPr>
            <a:lstStyle/>
            <a:p>
              <a:pPr>
                <a:buFont typeface="Arial" pitchFamily="34" charset="0"/>
                <a:buChar char="•"/>
              </a:pPr>
              <a:r>
                <a:rPr lang="es-MX" sz="2000" dirty="0" smtClean="0">
                  <a:effectLst>
                    <a:outerShdw blurRad="38100" dist="38100" dir="2700000" algn="tl">
                      <a:srgbClr val="000000">
                        <a:alpha val="43137"/>
                      </a:srgbClr>
                    </a:outerShdw>
                  </a:effectLst>
                  <a:latin typeface="+mn-lt"/>
                </a:rPr>
                <a:t>Relleno sanitario</a:t>
              </a:r>
              <a:endParaRPr lang="es-MX" sz="2000" dirty="0">
                <a:effectLst>
                  <a:outerShdw blurRad="38100" dist="38100" dir="2700000" algn="tl">
                    <a:srgbClr val="000000">
                      <a:alpha val="43137"/>
                    </a:srgbClr>
                  </a:outerShdw>
                </a:effectLst>
                <a:latin typeface="+mn-lt"/>
              </a:endParaRPr>
            </a:p>
          </p:txBody>
        </p:sp>
      </p:gr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285728"/>
            <a:ext cx="8929718" cy="6281180"/>
            <a:chOff x="0" y="285728"/>
            <a:chExt cx="8929718" cy="6281180"/>
          </a:xfrm>
        </p:grpSpPr>
        <p:pic>
          <p:nvPicPr>
            <p:cNvPr id="3" name="Picture 2" descr="http://upload.wikimedia.org/wikipedia/commons/thumb/d/d3/Distrito_Federal_en_M%C3%A9xico.svg/800px-Distrito_Federal_en_M%C3%A9xico.svg.png"/>
            <p:cNvPicPr>
              <a:picLocks noChangeAspect="1" noChangeArrowheads="1"/>
            </p:cNvPicPr>
            <p:nvPr/>
          </p:nvPicPr>
          <p:blipFill>
            <a:blip r:embed="rId2" cstate="print"/>
            <a:srcRect/>
            <a:stretch>
              <a:fillRect/>
            </a:stretch>
          </p:blipFill>
          <p:spPr bwMode="auto">
            <a:xfrm>
              <a:off x="0" y="785794"/>
              <a:ext cx="7250422" cy="4857784"/>
            </a:xfrm>
            <a:prstGeom prst="rect">
              <a:avLst/>
            </a:prstGeom>
            <a:noFill/>
          </p:spPr>
        </p:pic>
        <p:sp>
          <p:nvSpPr>
            <p:cNvPr id="4" name="3 CuadroTexto"/>
            <p:cNvSpPr txBox="1"/>
            <p:nvPr/>
          </p:nvSpPr>
          <p:spPr>
            <a:xfrm>
              <a:off x="0" y="5643578"/>
              <a:ext cx="7215206"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MX" dirty="0" smtClean="0">
                  <a:effectLst>
                    <a:outerShdw blurRad="38100" dist="38100" dir="2700000" algn="tl">
                      <a:srgbClr val="000000">
                        <a:alpha val="43137"/>
                      </a:srgbClr>
                    </a:outerShdw>
                  </a:effectLst>
                </a:rPr>
                <a:t>De las 94,800 tonelada diarias  sólo el 64% se depositó en 88 rellenos sanitarios y 21 sitios controlados;  por lo que se estima que 21,000 toneladas diarias van a parar a los sitios no controlados.</a:t>
              </a:r>
            </a:p>
          </p:txBody>
        </p:sp>
        <p:sp>
          <p:nvSpPr>
            <p:cNvPr id="6" name="5 CuadroTexto"/>
            <p:cNvSpPr txBox="1"/>
            <p:nvPr/>
          </p:nvSpPr>
          <p:spPr>
            <a:xfrm>
              <a:off x="357158" y="357166"/>
              <a:ext cx="5715040" cy="430887"/>
            </a:xfrm>
            <a:prstGeom prst="rect">
              <a:avLst/>
            </a:prstGeom>
            <a:noFill/>
          </p:spPr>
          <p:txBody>
            <a:bodyPr wrap="square" rtlCol="0">
              <a:spAutoFit/>
            </a:bodyPr>
            <a:lstStyle/>
            <a:p>
              <a:r>
                <a:rPr lang="es-MX" sz="2200" dirty="0" smtClean="0">
                  <a:effectLst>
                    <a:outerShdw blurRad="38100" dist="38100" dir="2700000" algn="tl">
                      <a:srgbClr val="000000">
                        <a:alpha val="43137"/>
                      </a:srgbClr>
                    </a:outerShdw>
                  </a:effectLst>
                  <a:latin typeface="+mn-lt"/>
                </a:rPr>
                <a:t>Disposición final de residuos sólidos urbanos</a:t>
              </a:r>
              <a:endParaRPr lang="es-MX" sz="2200" dirty="0">
                <a:effectLst>
                  <a:outerShdw blurRad="38100" dist="38100" dir="2700000" algn="tl">
                    <a:srgbClr val="000000">
                      <a:alpha val="43137"/>
                    </a:srgbClr>
                  </a:outerShdw>
                </a:effectLst>
                <a:latin typeface="+mn-lt"/>
              </a:endParaRPr>
            </a:p>
          </p:txBody>
        </p:sp>
        <p:sp>
          <p:nvSpPr>
            <p:cNvPr id="7" name="6 CuadroTexto"/>
            <p:cNvSpPr txBox="1"/>
            <p:nvPr/>
          </p:nvSpPr>
          <p:spPr>
            <a:xfrm>
              <a:off x="7000892" y="285728"/>
              <a:ext cx="1928826"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effectLst>
                    <a:outerShdw blurRad="38100" dist="38100" dir="2700000" algn="tl">
                      <a:srgbClr val="000000">
                        <a:alpha val="43137"/>
                      </a:srgbClr>
                    </a:outerShdw>
                  </a:effectLst>
                  <a:latin typeface="+mn-lt"/>
                  <a:cs typeface="Arial" pitchFamily="34" charset="0"/>
                </a:rPr>
                <a:t>En el D.F., las 13,401 toneladas diarias van a parar a el único sitio activo que cuenta la ciudad para la disposición final de sus RSU. El relleno sanitario de Bordo Poniente.  </a:t>
              </a:r>
              <a:endParaRPr lang="es-MX" dirty="0">
                <a:solidFill>
                  <a:schemeClr val="tx1"/>
                </a:solidFill>
                <a:effectLst>
                  <a:outerShdw blurRad="38100" dist="38100" dir="2700000" algn="tl">
                    <a:srgbClr val="000000">
                      <a:alpha val="43137"/>
                    </a:srgbClr>
                  </a:outerShdw>
                </a:effectLst>
                <a:latin typeface="+mn-lt"/>
                <a:cs typeface="Arial" pitchFamily="34" charset="0"/>
              </a:endParaRPr>
            </a:p>
          </p:txBody>
        </p:sp>
        <p:cxnSp>
          <p:nvCxnSpPr>
            <p:cNvPr id="11" name="10 Conector angular"/>
            <p:cNvCxnSpPr/>
            <p:nvPr/>
          </p:nvCxnSpPr>
          <p:spPr bwMode="auto">
            <a:xfrm rot="10800000" flipV="1">
              <a:off x="5929322" y="1285860"/>
              <a:ext cx="1000132" cy="928694"/>
            </a:xfrm>
            <a:prstGeom prst="bentConnector3">
              <a:avLst>
                <a:gd name="adj1" fmla="val 50000"/>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57200" y="381000"/>
            <a:ext cx="8305800" cy="6262710"/>
            <a:chOff x="457200" y="381000"/>
            <a:chExt cx="8305800" cy="5853113"/>
          </a:xfrm>
        </p:grpSpPr>
        <p:grpSp>
          <p:nvGrpSpPr>
            <p:cNvPr id="4" name="Group 44"/>
            <p:cNvGrpSpPr>
              <a:grpSpLocks/>
            </p:cNvGrpSpPr>
            <p:nvPr/>
          </p:nvGrpSpPr>
          <p:grpSpPr bwMode="auto">
            <a:xfrm>
              <a:off x="457200" y="381000"/>
              <a:ext cx="8305800" cy="5486400"/>
              <a:chOff x="288" y="240"/>
              <a:chExt cx="5232" cy="3456"/>
            </a:xfrm>
          </p:grpSpPr>
          <p:graphicFrame>
            <p:nvGraphicFramePr>
              <p:cNvPr id="6" name="Object 33"/>
              <p:cNvGraphicFramePr>
                <a:graphicFrameLocks noChangeAspect="1"/>
              </p:cNvGraphicFramePr>
              <p:nvPr/>
            </p:nvGraphicFramePr>
            <p:xfrm>
              <a:off x="288" y="240"/>
              <a:ext cx="5232" cy="3456"/>
            </p:xfrm>
            <a:graphic>
              <a:graphicData uri="http://schemas.openxmlformats.org/presentationml/2006/ole">
                <p:oleObj spid="_x0000_s118786" name="Imagen de mapa de bits" r:id="rId3" imgW="6200000" imgH="3505689" progId="PBrush">
                  <p:embed/>
                </p:oleObj>
              </a:graphicData>
            </a:graphic>
          </p:graphicFrame>
          <p:sp>
            <p:nvSpPr>
              <p:cNvPr id="7" name="Text Box 36"/>
              <p:cNvSpPr txBox="1">
                <a:spLocks noChangeArrowheads="1"/>
              </p:cNvSpPr>
              <p:nvPr/>
            </p:nvSpPr>
            <p:spPr bwMode="auto">
              <a:xfrm>
                <a:off x="480" y="1008"/>
                <a:ext cx="768" cy="480"/>
              </a:xfrm>
              <a:prstGeom prst="rect">
                <a:avLst/>
              </a:prstGeom>
              <a:solidFill>
                <a:srgbClr val="EAEAEA"/>
              </a:solidFill>
              <a:ln w="9525">
                <a:noFill/>
                <a:miter lim="800000"/>
                <a:headEnd/>
                <a:tailEnd/>
              </a:ln>
            </p:spPr>
            <p:txBody>
              <a:bodyPr/>
              <a:lstStyle/>
              <a:p>
                <a:pPr algn="ctr" eaLnBrk="0" hangingPunct="0"/>
                <a:r>
                  <a:rPr lang="es-ES" sz="1400">
                    <a:solidFill>
                      <a:schemeClr val="bg2"/>
                    </a:solidFill>
                  </a:rPr>
                  <a:t>POZO DE COLECTA</a:t>
                </a:r>
              </a:p>
              <a:p>
                <a:pPr algn="ctr" eaLnBrk="0" hangingPunct="0"/>
                <a:r>
                  <a:rPr lang="es-ES" sz="1400">
                    <a:solidFill>
                      <a:schemeClr val="bg2"/>
                    </a:solidFill>
                  </a:rPr>
                  <a:t>DE BIOGAS</a:t>
                </a:r>
              </a:p>
            </p:txBody>
          </p:sp>
          <p:sp>
            <p:nvSpPr>
              <p:cNvPr id="8" name="Text Box 37"/>
              <p:cNvSpPr txBox="1">
                <a:spLocks noChangeArrowheads="1"/>
              </p:cNvSpPr>
              <p:nvPr/>
            </p:nvSpPr>
            <p:spPr bwMode="auto">
              <a:xfrm>
                <a:off x="1584" y="864"/>
                <a:ext cx="2016" cy="216"/>
              </a:xfrm>
              <a:prstGeom prst="rect">
                <a:avLst/>
              </a:prstGeom>
              <a:solidFill>
                <a:srgbClr val="EAEAEA"/>
              </a:solidFill>
              <a:ln w="9525">
                <a:noFill/>
                <a:miter lim="800000"/>
                <a:headEnd/>
                <a:tailEnd/>
              </a:ln>
            </p:spPr>
            <p:txBody>
              <a:bodyPr/>
              <a:lstStyle/>
              <a:p>
                <a:pPr eaLnBrk="0" hangingPunct="0"/>
                <a:r>
                  <a:rPr lang="es-ES" sz="1400">
                    <a:solidFill>
                      <a:schemeClr val="bg2"/>
                    </a:solidFill>
                  </a:rPr>
                  <a:t>SISTEMA DE COLECTA DE BIOGAS</a:t>
                </a:r>
              </a:p>
            </p:txBody>
          </p:sp>
          <p:sp>
            <p:nvSpPr>
              <p:cNvPr id="9" name="Text Box 38"/>
              <p:cNvSpPr txBox="1">
                <a:spLocks noChangeArrowheads="1"/>
              </p:cNvSpPr>
              <p:nvPr/>
            </p:nvSpPr>
            <p:spPr bwMode="auto">
              <a:xfrm>
                <a:off x="3744" y="1008"/>
                <a:ext cx="1632" cy="216"/>
              </a:xfrm>
              <a:prstGeom prst="rect">
                <a:avLst/>
              </a:prstGeom>
              <a:solidFill>
                <a:srgbClr val="EAEAEA"/>
              </a:solidFill>
              <a:ln w="9525">
                <a:noFill/>
                <a:miter lim="800000"/>
                <a:headEnd/>
                <a:tailEnd/>
              </a:ln>
            </p:spPr>
            <p:txBody>
              <a:bodyPr/>
              <a:lstStyle/>
              <a:p>
                <a:pPr eaLnBrk="0" hangingPunct="0"/>
                <a:r>
                  <a:rPr lang="es-ES" sz="1400">
                    <a:solidFill>
                      <a:schemeClr val="bg2"/>
                    </a:solidFill>
                  </a:rPr>
                  <a:t>ASPIRACIÓN DE LOS GASES</a:t>
                </a:r>
              </a:p>
            </p:txBody>
          </p:sp>
          <p:sp>
            <p:nvSpPr>
              <p:cNvPr id="10" name="Text Box 39"/>
              <p:cNvSpPr txBox="1">
                <a:spLocks noChangeArrowheads="1"/>
              </p:cNvSpPr>
              <p:nvPr/>
            </p:nvSpPr>
            <p:spPr bwMode="auto">
              <a:xfrm>
                <a:off x="3360" y="3168"/>
                <a:ext cx="912" cy="480"/>
              </a:xfrm>
              <a:prstGeom prst="rect">
                <a:avLst/>
              </a:prstGeom>
              <a:solidFill>
                <a:srgbClr val="EAEAEA"/>
              </a:solidFill>
              <a:ln w="9525">
                <a:noFill/>
                <a:miter lim="800000"/>
                <a:headEnd/>
                <a:tailEnd/>
              </a:ln>
            </p:spPr>
            <p:txBody>
              <a:bodyPr/>
              <a:lstStyle/>
              <a:p>
                <a:pPr algn="ctr" eaLnBrk="0" hangingPunct="0"/>
                <a:r>
                  <a:rPr lang="es-ES" sz="1400">
                    <a:solidFill>
                      <a:schemeClr val="bg2"/>
                    </a:solidFill>
                  </a:rPr>
                  <a:t>SISTEMA DE COLECTA DE LIXIVIADOS</a:t>
                </a:r>
              </a:p>
            </p:txBody>
          </p:sp>
          <p:sp>
            <p:nvSpPr>
              <p:cNvPr id="11" name="Text Box 40"/>
              <p:cNvSpPr txBox="1">
                <a:spLocks noChangeArrowheads="1"/>
              </p:cNvSpPr>
              <p:nvPr/>
            </p:nvSpPr>
            <p:spPr bwMode="auto">
              <a:xfrm>
                <a:off x="528" y="3312"/>
                <a:ext cx="1104" cy="216"/>
              </a:xfrm>
              <a:prstGeom prst="rect">
                <a:avLst/>
              </a:prstGeom>
              <a:solidFill>
                <a:srgbClr val="EAEAEA"/>
              </a:solidFill>
              <a:ln w="9525">
                <a:noFill/>
                <a:miter lim="800000"/>
                <a:headEnd/>
                <a:tailEnd/>
              </a:ln>
            </p:spPr>
            <p:txBody>
              <a:bodyPr/>
              <a:lstStyle/>
              <a:p>
                <a:pPr algn="ctr" eaLnBrk="0" hangingPunct="0"/>
                <a:r>
                  <a:rPr lang="es-ES" sz="1400">
                    <a:solidFill>
                      <a:schemeClr val="bg2"/>
                    </a:solidFill>
                  </a:rPr>
                  <a:t>GEOMEMBRANA</a:t>
                </a:r>
              </a:p>
            </p:txBody>
          </p:sp>
          <p:sp>
            <p:nvSpPr>
              <p:cNvPr id="12" name="Text Box 41"/>
              <p:cNvSpPr txBox="1">
                <a:spLocks noChangeArrowheads="1"/>
              </p:cNvSpPr>
              <p:nvPr/>
            </p:nvSpPr>
            <p:spPr bwMode="auto">
              <a:xfrm>
                <a:off x="4032" y="1344"/>
                <a:ext cx="792" cy="312"/>
              </a:xfrm>
              <a:prstGeom prst="rect">
                <a:avLst/>
              </a:prstGeom>
              <a:solidFill>
                <a:srgbClr val="EAEAEA"/>
              </a:solidFill>
              <a:ln w="9525">
                <a:noFill/>
                <a:miter lim="800000"/>
                <a:headEnd/>
                <a:tailEnd/>
              </a:ln>
            </p:spPr>
            <p:txBody>
              <a:bodyPr/>
              <a:lstStyle/>
              <a:p>
                <a:pPr algn="ctr" eaLnBrk="0" hangingPunct="0"/>
                <a:r>
                  <a:rPr lang="es-ES" sz="1400">
                    <a:solidFill>
                      <a:schemeClr val="bg2"/>
                    </a:solidFill>
                  </a:rPr>
                  <a:t>TIERRA DE RELLENO</a:t>
                </a:r>
              </a:p>
            </p:txBody>
          </p:sp>
          <p:sp>
            <p:nvSpPr>
              <p:cNvPr id="13" name="Text Box 42"/>
              <p:cNvSpPr txBox="1">
                <a:spLocks noChangeArrowheads="1"/>
              </p:cNvSpPr>
              <p:nvPr/>
            </p:nvSpPr>
            <p:spPr bwMode="auto">
              <a:xfrm>
                <a:off x="4848" y="1728"/>
                <a:ext cx="648" cy="216"/>
              </a:xfrm>
              <a:prstGeom prst="rect">
                <a:avLst/>
              </a:prstGeom>
              <a:solidFill>
                <a:srgbClr val="EAEAEA"/>
              </a:solidFill>
              <a:ln w="9525">
                <a:noFill/>
                <a:miter lim="800000"/>
                <a:headEnd/>
                <a:tailEnd/>
              </a:ln>
            </p:spPr>
            <p:txBody>
              <a:bodyPr/>
              <a:lstStyle/>
              <a:p>
                <a:pPr algn="ctr" eaLnBrk="0" hangingPunct="0"/>
                <a:r>
                  <a:rPr lang="es-ES" sz="1400">
                    <a:solidFill>
                      <a:schemeClr val="bg2"/>
                    </a:solidFill>
                  </a:rPr>
                  <a:t>SUELO</a:t>
                </a:r>
              </a:p>
            </p:txBody>
          </p:sp>
          <p:sp>
            <p:nvSpPr>
              <p:cNvPr id="14" name="Text Box 43"/>
              <p:cNvSpPr txBox="1">
                <a:spLocks noChangeArrowheads="1"/>
              </p:cNvSpPr>
              <p:nvPr/>
            </p:nvSpPr>
            <p:spPr bwMode="auto">
              <a:xfrm>
                <a:off x="1104" y="336"/>
                <a:ext cx="3360" cy="365"/>
              </a:xfrm>
              <a:prstGeom prst="rect">
                <a:avLst/>
              </a:prstGeom>
              <a:solidFill>
                <a:srgbClr val="EAEAEA"/>
              </a:solidFill>
              <a:ln w="9525">
                <a:noFill/>
                <a:miter lim="800000"/>
                <a:headEnd/>
                <a:tailEnd/>
              </a:ln>
            </p:spPr>
            <p:txBody>
              <a:bodyPr>
                <a:spAutoFit/>
              </a:bodyPr>
              <a:lstStyle/>
              <a:p>
                <a:pPr algn="ctr">
                  <a:spcBef>
                    <a:spcPct val="50000"/>
                  </a:spcBef>
                </a:pPr>
                <a:r>
                  <a:rPr lang="es-MX" sz="3200" b="1">
                    <a:solidFill>
                      <a:schemeClr val="bg2"/>
                    </a:solidFill>
                  </a:rPr>
                  <a:t>RELLENO SANITARIO</a:t>
                </a:r>
                <a:endParaRPr lang="es-ES" sz="3200" b="1">
                  <a:solidFill>
                    <a:schemeClr val="bg2"/>
                  </a:solidFill>
                </a:endParaRPr>
              </a:p>
            </p:txBody>
          </p:sp>
        </p:grpSp>
        <p:sp>
          <p:nvSpPr>
            <p:cNvPr id="5" name="Text Box 45"/>
            <p:cNvSpPr txBox="1">
              <a:spLocks noChangeArrowheads="1"/>
            </p:cNvSpPr>
            <p:nvPr/>
          </p:nvSpPr>
          <p:spPr bwMode="auto">
            <a:xfrm>
              <a:off x="1905000" y="5867400"/>
              <a:ext cx="5257800" cy="366713"/>
            </a:xfrm>
            <a:prstGeom prst="rect">
              <a:avLst/>
            </a:prstGeom>
            <a:noFill/>
            <a:ln w="9525">
              <a:noFill/>
              <a:miter lim="800000"/>
              <a:headEnd/>
              <a:tailEnd/>
            </a:ln>
          </p:spPr>
          <p:txBody>
            <a:bodyPr>
              <a:spAutoFit/>
            </a:bodyPr>
            <a:lstStyle/>
            <a:p>
              <a:pPr>
                <a:spcBef>
                  <a:spcPct val="50000"/>
                </a:spcBef>
              </a:pPr>
              <a:r>
                <a:rPr lang="es-MX" sz="1800" b="1" dirty="0"/>
                <a:t>Diseño interior de una celda en un relleno sanitario.</a:t>
              </a:r>
              <a:endParaRPr lang="es-ES" sz="1800" b="1" dirty="0"/>
            </a:p>
          </p:txBody>
        </p:sp>
      </p:gr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2" name="Picture 6" descr="http://www.e-pol.com.ar/newsmatic/usr/495/3737/relleno.gif"/>
          <p:cNvPicPr>
            <a:picLocks noChangeAspect="1" noChangeArrowheads="1"/>
          </p:cNvPicPr>
          <p:nvPr/>
        </p:nvPicPr>
        <p:blipFill>
          <a:blip r:embed="rId2" cstate="print"/>
          <a:srcRect/>
          <a:stretch>
            <a:fillRect/>
          </a:stretch>
        </p:blipFill>
        <p:spPr bwMode="auto">
          <a:xfrm>
            <a:off x="292020" y="714357"/>
            <a:ext cx="8646347" cy="5357849"/>
          </a:xfrm>
          <a:prstGeom prst="rect">
            <a:avLst/>
          </a:prstGeom>
          <a:noFill/>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07"/>
          <p:cNvGrpSpPr>
            <a:grpSpLocks/>
          </p:cNvGrpSpPr>
          <p:nvPr/>
        </p:nvGrpSpPr>
        <p:grpSpPr bwMode="auto">
          <a:xfrm>
            <a:off x="250825" y="404813"/>
            <a:ext cx="8686800" cy="6172200"/>
            <a:chOff x="144" y="192"/>
            <a:chExt cx="5472" cy="3888"/>
          </a:xfrm>
        </p:grpSpPr>
        <p:sp>
          <p:nvSpPr>
            <p:cNvPr id="5" name="Text Box 503"/>
            <p:cNvSpPr txBox="1">
              <a:spLocks noChangeArrowheads="1"/>
            </p:cNvSpPr>
            <p:nvPr/>
          </p:nvSpPr>
          <p:spPr bwMode="auto">
            <a:xfrm>
              <a:off x="624" y="240"/>
              <a:ext cx="4752" cy="288"/>
            </a:xfrm>
            <a:prstGeom prst="rect">
              <a:avLst/>
            </a:prstGeom>
            <a:noFill/>
            <a:ln w="9525">
              <a:noFill/>
              <a:miter lim="800000"/>
              <a:headEnd/>
              <a:tailEnd/>
            </a:ln>
          </p:spPr>
          <p:txBody>
            <a:bodyPr>
              <a:spAutoFit/>
            </a:bodyPr>
            <a:lstStyle/>
            <a:p>
              <a:pPr>
                <a:spcBef>
                  <a:spcPct val="50000"/>
                </a:spcBef>
              </a:pPr>
              <a:endParaRPr lang="es-MX"/>
            </a:p>
          </p:txBody>
        </p:sp>
        <p:sp>
          <p:nvSpPr>
            <p:cNvPr id="6" name="Text Box 504"/>
            <p:cNvSpPr txBox="1">
              <a:spLocks noChangeArrowheads="1"/>
            </p:cNvSpPr>
            <p:nvPr/>
          </p:nvSpPr>
          <p:spPr bwMode="auto">
            <a:xfrm>
              <a:off x="432" y="192"/>
              <a:ext cx="5088" cy="327"/>
            </a:xfrm>
            <a:prstGeom prst="rect">
              <a:avLst/>
            </a:prstGeom>
            <a:noFill/>
            <a:ln w="9525">
              <a:noFill/>
              <a:miter lim="800000"/>
              <a:headEnd/>
              <a:tailEnd/>
            </a:ln>
          </p:spPr>
          <p:txBody>
            <a:bodyPr>
              <a:spAutoFit/>
            </a:bodyPr>
            <a:lstStyle/>
            <a:p>
              <a:pPr algn="ctr">
                <a:spcBef>
                  <a:spcPct val="50000"/>
                </a:spcBef>
              </a:pPr>
              <a:r>
                <a:rPr lang="es-MX" sz="2800" b="1"/>
                <a:t>FUNDAMENTOS QUIMICOS Y BIOLOGICOS</a:t>
              </a:r>
              <a:endParaRPr lang="es-ES" sz="2800" b="1"/>
            </a:p>
          </p:txBody>
        </p:sp>
        <p:sp>
          <p:nvSpPr>
            <p:cNvPr id="7" name="Rectangle 506"/>
            <p:cNvSpPr>
              <a:spLocks noChangeArrowheads="1"/>
            </p:cNvSpPr>
            <p:nvPr/>
          </p:nvSpPr>
          <p:spPr bwMode="auto">
            <a:xfrm>
              <a:off x="144" y="1152"/>
              <a:ext cx="5472" cy="2928"/>
            </a:xfrm>
            <a:prstGeom prst="rect">
              <a:avLst/>
            </a:prstGeom>
            <a:noFill/>
            <a:ln w="9525">
              <a:noFill/>
              <a:miter lim="800000"/>
              <a:headEnd/>
              <a:tailEnd/>
            </a:ln>
          </p:spPr>
          <p:txBody>
            <a:bodyPr>
              <a:spAutoFit/>
            </a:bodyPr>
            <a:lstStyle/>
            <a:p>
              <a:r>
                <a:rPr lang="es-MX" i="1" u="sng" dirty="0">
                  <a:cs typeface="Times New Roman" pitchFamily="18" charset="0"/>
                </a:rPr>
                <a:t>Digestión aerobia:</a:t>
              </a:r>
            </a:p>
            <a:p>
              <a:r>
                <a:rPr lang="es-ES" sz="2000" b="1" dirty="0">
                  <a:solidFill>
                    <a:srgbClr val="00B050"/>
                  </a:solidFill>
                  <a:effectLst>
                    <a:outerShdw blurRad="38100" dist="38100" dir="2700000" algn="tl">
                      <a:srgbClr val="000000">
                        <a:alpha val="43137"/>
                      </a:srgbClr>
                    </a:outerShdw>
                  </a:effectLst>
                  <a:cs typeface="Times New Roman" pitchFamily="18" charset="0"/>
                </a:rPr>
                <a:t>C</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6</a:t>
              </a:r>
              <a:r>
                <a:rPr lang="es-ES" sz="2000" b="1" dirty="0">
                  <a:solidFill>
                    <a:srgbClr val="00B050"/>
                  </a:solidFill>
                  <a:effectLst>
                    <a:outerShdw blurRad="38100" dist="38100" dir="2700000" algn="tl">
                      <a:srgbClr val="000000">
                        <a:alpha val="43137"/>
                      </a:srgbClr>
                    </a:outerShdw>
                  </a:effectLst>
                  <a:cs typeface="Times New Roman" pitchFamily="18" charset="0"/>
                </a:rPr>
                <a:t>H</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12</a:t>
              </a:r>
              <a:r>
                <a:rPr lang="es-ES" sz="2000" b="1" dirty="0">
                  <a:solidFill>
                    <a:srgbClr val="00B050"/>
                  </a:solidFill>
                  <a:effectLst>
                    <a:outerShdw blurRad="38100" dist="38100" dir="2700000" algn="tl">
                      <a:srgbClr val="000000">
                        <a:alpha val="43137"/>
                      </a:srgbClr>
                    </a:outerShdw>
                  </a:effectLst>
                  <a:cs typeface="Times New Roman" pitchFamily="18" charset="0"/>
                </a:rPr>
                <a:t>O</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6 </a:t>
              </a:r>
              <a:r>
                <a:rPr lang="es-ES" sz="2000" b="1" dirty="0">
                  <a:solidFill>
                    <a:srgbClr val="00B050"/>
                  </a:solidFill>
                  <a:effectLst>
                    <a:outerShdw blurRad="38100" dist="38100" dir="2700000" algn="tl">
                      <a:srgbClr val="000000">
                        <a:alpha val="43137"/>
                      </a:srgbClr>
                    </a:outerShdw>
                  </a:effectLst>
                  <a:cs typeface="Times New Roman" pitchFamily="18" charset="0"/>
                </a:rPr>
                <a:t>+ 2.11 O</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2 </a:t>
              </a:r>
              <a:r>
                <a:rPr lang="es-ES" sz="2000" b="1" dirty="0">
                  <a:solidFill>
                    <a:srgbClr val="00B050"/>
                  </a:solidFill>
                  <a:effectLst>
                    <a:outerShdw blurRad="38100" dist="38100" dir="2700000" algn="tl">
                      <a:srgbClr val="000000">
                        <a:alpha val="43137"/>
                      </a:srgbClr>
                    </a:outerShdw>
                  </a:effectLst>
                  <a:cs typeface="Times New Roman" pitchFamily="18" charset="0"/>
                </a:rPr>
                <a:t>+ 0.76 NH</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3</a:t>
              </a:r>
              <a:r>
                <a:rPr lang="es-ES" sz="2000" b="1" dirty="0">
                  <a:solidFill>
                    <a:srgbClr val="00B050"/>
                  </a:solidFill>
                  <a:effectLst>
                    <a:outerShdw blurRad="38100" dist="38100" dir="2700000" algn="tl">
                      <a:srgbClr val="000000">
                        <a:alpha val="43137"/>
                      </a:srgbClr>
                    </a:outerShdw>
                  </a:effectLst>
                  <a:cs typeface="Times New Roman" pitchFamily="18" charset="0"/>
                </a:rPr>
                <a:t> → 2.21 CO</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2</a:t>
              </a:r>
              <a:r>
                <a:rPr lang="es-ES" sz="2000" b="1" dirty="0">
                  <a:solidFill>
                    <a:srgbClr val="00B050"/>
                  </a:solidFill>
                  <a:effectLst>
                    <a:outerShdw blurRad="38100" dist="38100" dir="2700000" algn="tl">
                      <a:srgbClr val="000000">
                        <a:alpha val="43137"/>
                      </a:srgbClr>
                    </a:outerShdw>
                  </a:effectLst>
                  <a:cs typeface="Times New Roman" pitchFamily="18" charset="0"/>
                </a:rPr>
                <a:t> + 3.91 H</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2</a:t>
              </a:r>
              <a:r>
                <a:rPr lang="es-ES" sz="2000" b="1" dirty="0">
                  <a:solidFill>
                    <a:srgbClr val="00B050"/>
                  </a:solidFill>
                  <a:effectLst>
                    <a:outerShdw blurRad="38100" dist="38100" dir="2700000" algn="tl">
                      <a:srgbClr val="000000">
                        <a:alpha val="43137"/>
                      </a:srgbClr>
                    </a:outerShdw>
                  </a:effectLst>
                  <a:cs typeface="Times New Roman" pitchFamily="18" charset="0"/>
                </a:rPr>
                <a:t>O + 3.79 CH</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1.7</a:t>
              </a:r>
              <a:r>
                <a:rPr lang="es-ES" sz="2000" b="1" dirty="0">
                  <a:solidFill>
                    <a:srgbClr val="00B050"/>
                  </a:solidFill>
                  <a:effectLst>
                    <a:outerShdw blurRad="38100" dist="38100" dir="2700000" algn="tl">
                      <a:srgbClr val="000000">
                        <a:alpha val="43137"/>
                      </a:srgbClr>
                    </a:outerShdw>
                  </a:effectLst>
                  <a:cs typeface="Times New Roman" pitchFamily="18" charset="0"/>
                </a:rPr>
                <a:t> O</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0.5</a:t>
              </a:r>
              <a:r>
                <a:rPr lang="es-ES" sz="2000" b="1" dirty="0">
                  <a:solidFill>
                    <a:srgbClr val="00B050"/>
                  </a:solidFill>
                  <a:effectLst>
                    <a:outerShdw blurRad="38100" dist="38100" dir="2700000" algn="tl">
                      <a:srgbClr val="000000">
                        <a:alpha val="43137"/>
                      </a:srgbClr>
                    </a:outerShdw>
                  </a:effectLst>
                  <a:cs typeface="Times New Roman" pitchFamily="18" charset="0"/>
                </a:rPr>
                <a:t> N</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0.2</a:t>
              </a:r>
              <a:endParaRPr lang="es-ES" sz="2000" dirty="0">
                <a:solidFill>
                  <a:srgbClr val="00B050"/>
                </a:solidFill>
                <a:effectLst>
                  <a:outerShdw blurRad="38100" dist="38100" dir="2700000" algn="tl">
                    <a:srgbClr val="000000">
                      <a:alpha val="43137"/>
                    </a:srgbClr>
                  </a:outerShdw>
                </a:effectLst>
                <a:cs typeface="Times New Roman" pitchFamily="18" charset="0"/>
              </a:endParaRPr>
            </a:p>
            <a:p>
              <a:pPr eaLnBrk="0" hangingPunct="0"/>
              <a:r>
                <a:rPr lang="es-ES" sz="2000" b="1" dirty="0">
                  <a:solidFill>
                    <a:srgbClr val="00B050"/>
                  </a:solidFill>
                  <a:effectLst>
                    <a:outerShdw blurRad="38100" dist="38100" dir="2700000" algn="tl">
                      <a:srgbClr val="000000">
                        <a:alpha val="43137"/>
                      </a:srgbClr>
                    </a:outerShdw>
                  </a:effectLst>
                  <a:cs typeface="Times New Roman" pitchFamily="18" charset="0"/>
                </a:rPr>
                <a:t> </a:t>
              </a:r>
              <a:endParaRPr lang="es-ES" sz="2000" dirty="0">
                <a:solidFill>
                  <a:srgbClr val="00B050"/>
                </a:solidFill>
                <a:effectLst>
                  <a:outerShdw blurRad="38100" dist="38100" dir="2700000" algn="tl">
                    <a:srgbClr val="000000">
                      <a:alpha val="43137"/>
                    </a:srgbClr>
                  </a:outerShdw>
                </a:effectLst>
                <a:cs typeface="Times New Roman" pitchFamily="18" charset="0"/>
              </a:endParaRPr>
            </a:p>
            <a:p>
              <a:pPr algn="r" eaLnBrk="0" hangingPunct="0"/>
              <a:r>
                <a:rPr lang="es-ES" sz="2000" b="1" dirty="0" err="1">
                  <a:solidFill>
                    <a:srgbClr val="FF6600"/>
                  </a:solidFill>
                  <a:effectLst>
                    <a:outerShdw blurRad="38100" dist="38100" dir="2700000" algn="tl">
                      <a:srgbClr val="000000">
                        <a:alpha val="43137"/>
                      </a:srgbClr>
                    </a:outerShdw>
                  </a:effectLst>
                  <a:cs typeface="Times New Roman" pitchFamily="18" charset="0"/>
                </a:rPr>
                <a:t>ΔH</a:t>
              </a:r>
              <a:r>
                <a:rPr lang="es-ES" sz="2000" b="1" baseline="30000" dirty="0" err="1">
                  <a:solidFill>
                    <a:srgbClr val="FF6600"/>
                  </a:solidFill>
                  <a:effectLst>
                    <a:outerShdw blurRad="38100" dist="38100" dir="2700000" algn="tl">
                      <a:srgbClr val="000000">
                        <a:alpha val="43137"/>
                      </a:srgbClr>
                    </a:outerShdw>
                  </a:effectLst>
                  <a:cs typeface="Times New Roman" pitchFamily="18" charset="0"/>
                </a:rPr>
                <a:t>o</a:t>
              </a:r>
              <a:r>
                <a:rPr lang="es-ES" sz="2000" b="1" dirty="0">
                  <a:solidFill>
                    <a:srgbClr val="FF6600"/>
                  </a:solidFill>
                  <a:effectLst>
                    <a:outerShdw blurRad="38100" dist="38100" dir="2700000" algn="tl">
                      <a:srgbClr val="000000">
                        <a:alpha val="43137"/>
                      </a:srgbClr>
                    </a:outerShdw>
                  </a:effectLst>
                  <a:cs typeface="Times New Roman" pitchFamily="18" charset="0"/>
                </a:rPr>
                <a:t> = -985 </a:t>
              </a:r>
              <a:r>
                <a:rPr lang="es-ES" sz="2000" b="1" dirty="0" err="1">
                  <a:solidFill>
                    <a:srgbClr val="FF6600"/>
                  </a:solidFill>
                  <a:effectLst>
                    <a:outerShdw blurRad="38100" dist="38100" dir="2700000" algn="tl">
                      <a:srgbClr val="000000">
                        <a:alpha val="43137"/>
                      </a:srgbClr>
                    </a:outerShdw>
                  </a:effectLst>
                  <a:cs typeface="Times New Roman" pitchFamily="18" charset="0"/>
                </a:rPr>
                <a:t>kJ</a:t>
              </a:r>
              <a:r>
                <a:rPr lang="es-ES" sz="2000" b="1" dirty="0">
                  <a:solidFill>
                    <a:srgbClr val="FF6600"/>
                  </a:solidFill>
                  <a:effectLst>
                    <a:outerShdw blurRad="38100" dist="38100" dir="2700000" algn="tl">
                      <a:srgbClr val="000000">
                        <a:alpha val="43137"/>
                      </a:srgbClr>
                    </a:outerShdw>
                  </a:effectLst>
                  <a:cs typeface="Times New Roman" pitchFamily="18" charset="0"/>
                </a:rPr>
                <a:t>/mol</a:t>
              </a:r>
              <a:endParaRPr lang="es-ES" sz="2000" dirty="0">
                <a:solidFill>
                  <a:srgbClr val="FF6600"/>
                </a:solidFill>
                <a:effectLst>
                  <a:outerShdw blurRad="38100" dist="38100" dir="2700000" algn="tl">
                    <a:srgbClr val="000000">
                      <a:alpha val="43137"/>
                    </a:srgbClr>
                  </a:outerShdw>
                </a:effectLst>
                <a:cs typeface="Times New Roman" pitchFamily="18" charset="0"/>
              </a:endParaRPr>
            </a:p>
            <a:p>
              <a:pPr eaLnBrk="0" hangingPunct="0"/>
              <a:r>
                <a:rPr lang="es-ES" sz="2000" b="1" dirty="0">
                  <a:solidFill>
                    <a:srgbClr val="FFCC00"/>
                  </a:solidFill>
                  <a:effectLst>
                    <a:outerShdw blurRad="38100" dist="38100" dir="2700000" algn="tl">
                      <a:srgbClr val="000000">
                        <a:alpha val="43137"/>
                      </a:srgbClr>
                    </a:outerShdw>
                  </a:effectLst>
                  <a:cs typeface="Times New Roman" pitchFamily="18" charset="0"/>
                </a:rPr>
                <a:t> </a:t>
              </a:r>
              <a:endParaRPr lang="es-ES" sz="2000" dirty="0">
                <a:solidFill>
                  <a:srgbClr val="FFCC00"/>
                </a:solidFill>
                <a:effectLst>
                  <a:outerShdw blurRad="38100" dist="38100" dir="2700000" algn="tl">
                    <a:srgbClr val="000000">
                      <a:alpha val="43137"/>
                    </a:srgbClr>
                  </a:outerShdw>
                </a:effectLst>
                <a:cs typeface="Times New Roman" pitchFamily="18" charset="0"/>
              </a:endParaRPr>
            </a:p>
            <a:p>
              <a:pPr eaLnBrk="0" hangingPunct="0"/>
              <a:r>
                <a:rPr lang="es-ES" sz="2000" b="1" dirty="0">
                  <a:solidFill>
                    <a:srgbClr val="FFCC00"/>
                  </a:solidFill>
                  <a:cs typeface="Times New Roman" pitchFamily="18" charset="0"/>
                </a:rPr>
                <a:t> </a:t>
              </a:r>
              <a:endParaRPr lang="es-ES" sz="2000" dirty="0">
                <a:solidFill>
                  <a:srgbClr val="FFCC00"/>
                </a:solidFill>
                <a:cs typeface="Times New Roman" pitchFamily="18" charset="0"/>
              </a:endParaRPr>
            </a:p>
            <a:p>
              <a:pPr eaLnBrk="0" hangingPunct="0"/>
              <a:r>
                <a:rPr lang="es-ES" sz="2000" b="1" dirty="0">
                  <a:solidFill>
                    <a:srgbClr val="FFCC00"/>
                  </a:solidFill>
                  <a:cs typeface="Times New Roman" pitchFamily="18" charset="0"/>
                </a:rPr>
                <a:t> </a:t>
              </a:r>
              <a:endParaRPr lang="es-ES" sz="2000" dirty="0">
                <a:solidFill>
                  <a:srgbClr val="FFCC00"/>
                </a:solidFill>
                <a:cs typeface="Times New Roman" pitchFamily="18" charset="0"/>
              </a:endParaRPr>
            </a:p>
            <a:p>
              <a:pPr eaLnBrk="0" hangingPunct="0"/>
              <a:r>
                <a:rPr lang="es-ES" dirty="0">
                  <a:solidFill>
                    <a:srgbClr val="FFCC00"/>
                  </a:solidFill>
                  <a:cs typeface="Times New Roman" pitchFamily="18" charset="0"/>
                </a:rPr>
                <a:t> </a:t>
              </a:r>
              <a:r>
                <a:rPr lang="es-MX" i="1" u="sng" dirty="0">
                  <a:cs typeface="Times New Roman" pitchFamily="18" charset="0"/>
                </a:rPr>
                <a:t>Digestión anaerobia:</a:t>
              </a:r>
              <a:endParaRPr lang="es-ES" dirty="0">
                <a:solidFill>
                  <a:srgbClr val="FFCC00"/>
                </a:solidFill>
                <a:cs typeface="Times New Roman" pitchFamily="18" charset="0"/>
              </a:endParaRPr>
            </a:p>
            <a:p>
              <a:pPr eaLnBrk="0" hangingPunct="0"/>
              <a:r>
                <a:rPr lang="es-ES_tradnl" sz="2000" b="1" dirty="0">
                  <a:solidFill>
                    <a:srgbClr val="00B050"/>
                  </a:solidFill>
                  <a:effectLst>
                    <a:outerShdw blurRad="38100" dist="38100" dir="2700000" algn="tl">
                      <a:srgbClr val="000000">
                        <a:alpha val="43137"/>
                      </a:srgbClr>
                    </a:outerShdw>
                  </a:effectLst>
                  <a:cs typeface="Times New Roman" pitchFamily="18" charset="0"/>
                </a:rPr>
                <a:t>C</a:t>
              </a:r>
              <a:r>
                <a:rPr lang="es-ES_tradnl" sz="2000" b="1" baseline="-30000" dirty="0">
                  <a:solidFill>
                    <a:srgbClr val="00B050"/>
                  </a:solidFill>
                  <a:effectLst>
                    <a:outerShdw blurRad="38100" dist="38100" dir="2700000" algn="tl">
                      <a:srgbClr val="000000">
                        <a:alpha val="43137"/>
                      </a:srgbClr>
                    </a:outerShdw>
                  </a:effectLst>
                  <a:cs typeface="Times New Roman" pitchFamily="18" charset="0"/>
                </a:rPr>
                <a:t>6</a:t>
              </a:r>
              <a:r>
                <a:rPr lang="es-ES_tradnl" sz="2000" b="1" dirty="0">
                  <a:solidFill>
                    <a:srgbClr val="00B050"/>
                  </a:solidFill>
                  <a:effectLst>
                    <a:outerShdw blurRad="38100" dist="38100" dir="2700000" algn="tl">
                      <a:srgbClr val="000000">
                        <a:alpha val="43137"/>
                      </a:srgbClr>
                    </a:outerShdw>
                  </a:effectLst>
                  <a:cs typeface="Times New Roman" pitchFamily="18" charset="0"/>
                </a:rPr>
                <a:t>H</a:t>
              </a:r>
              <a:r>
                <a:rPr lang="es-ES_tradnl" sz="2000" b="1" baseline="-30000" dirty="0">
                  <a:solidFill>
                    <a:srgbClr val="00B050"/>
                  </a:solidFill>
                  <a:effectLst>
                    <a:outerShdw blurRad="38100" dist="38100" dir="2700000" algn="tl">
                      <a:srgbClr val="000000">
                        <a:alpha val="43137"/>
                      </a:srgbClr>
                    </a:outerShdw>
                  </a:effectLst>
                  <a:cs typeface="Times New Roman" pitchFamily="18" charset="0"/>
                </a:rPr>
                <a:t>12</a:t>
              </a:r>
              <a:r>
                <a:rPr lang="es-ES_tradnl" sz="2000" b="1" dirty="0">
                  <a:solidFill>
                    <a:srgbClr val="00B050"/>
                  </a:solidFill>
                  <a:effectLst>
                    <a:outerShdw blurRad="38100" dist="38100" dir="2700000" algn="tl">
                      <a:srgbClr val="000000">
                        <a:alpha val="43137"/>
                      </a:srgbClr>
                    </a:outerShdw>
                  </a:effectLst>
                  <a:cs typeface="Times New Roman" pitchFamily="18" charset="0"/>
                </a:rPr>
                <a:t>O</a:t>
              </a:r>
              <a:r>
                <a:rPr lang="es-ES_tradnl" sz="2000" b="1" baseline="-30000" dirty="0">
                  <a:solidFill>
                    <a:srgbClr val="00B050"/>
                  </a:solidFill>
                  <a:effectLst>
                    <a:outerShdw blurRad="38100" dist="38100" dir="2700000" algn="tl">
                      <a:srgbClr val="000000">
                        <a:alpha val="43137"/>
                      </a:srgbClr>
                    </a:outerShdw>
                  </a:effectLst>
                  <a:cs typeface="Times New Roman" pitchFamily="18" charset="0"/>
                </a:rPr>
                <a:t>6 </a:t>
              </a:r>
              <a:r>
                <a:rPr lang="es-ES_tradnl" sz="2000" b="1" dirty="0">
                  <a:solidFill>
                    <a:srgbClr val="00B050"/>
                  </a:solidFill>
                  <a:effectLst>
                    <a:outerShdw blurRad="38100" dist="38100" dir="2700000" algn="tl">
                      <a:srgbClr val="000000">
                        <a:alpha val="43137"/>
                      </a:srgbClr>
                    </a:outerShdw>
                  </a:effectLst>
                  <a:cs typeface="Times New Roman" pitchFamily="18" charset="0"/>
                </a:rPr>
                <a:t>+ 0.18 NH</a:t>
              </a:r>
              <a:r>
                <a:rPr lang="es-ES_tradnl" sz="2000" b="1" baseline="-30000" dirty="0">
                  <a:solidFill>
                    <a:srgbClr val="00B050"/>
                  </a:solidFill>
                  <a:effectLst>
                    <a:outerShdw blurRad="38100" dist="38100" dir="2700000" algn="tl">
                      <a:srgbClr val="000000">
                        <a:alpha val="43137"/>
                      </a:srgbClr>
                    </a:outerShdw>
                  </a:effectLst>
                  <a:cs typeface="Times New Roman" pitchFamily="18" charset="0"/>
                </a:rPr>
                <a:t>3</a:t>
              </a:r>
              <a:r>
                <a:rPr lang="es-ES_tradnl" sz="2000" b="1" dirty="0">
                  <a:solidFill>
                    <a:srgbClr val="00B050"/>
                  </a:solidFill>
                  <a:effectLst>
                    <a:outerShdw blurRad="38100" dist="38100" dir="2700000" algn="tl">
                      <a:srgbClr val="000000">
                        <a:alpha val="43137"/>
                      </a:srgbClr>
                    </a:outerShdw>
                  </a:effectLst>
                  <a:cs typeface="Times New Roman" pitchFamily="18" charset="0"/>
                </a:rPr>
                <a:t> → 2.53 CH</a:t>
              </a:r>
              <a:r>
                <a:rPr lang="es-ES_tradnl" sz="2000" b="1" baseline="-30000" dirty="0">
                  <a:solidFill>
                    <a:srgbClr val="00B050"/>
                  </a:solidFill>
                  <a:effectLst>
                    <a:outerShdw blurRad="38100" dist="38100" dir="2700000" algn="tl">
                      <a:srgbClr val="000000">
                        <a:alpha val="43137"/>
                      </a:srgbClr>
                    </a:outerShdw>
                  </a:effectLst>
                  <a:cs typeface="Times New Roman" pitchFamily="18" charset="0"/>
                </a:rPr>
                <a:t>4</a:t>
              </a:r>
              <a:r>
                <a:rPr lang="es-ES_tradnl" sz="2000" b="1" dirty="0">
                  <a:solidFill>
                    <a:srgbClr val="00B050"/>
                  </a:solidFill>
                  <a:effectLst>
                    <a:outerShdw blurRad="38100" dist="38100" dir="2700000" algn="tl">
                      <a:srgbClr val="000000">
                        <a:alpha val="43137"/>
                      </a:srgbClr>
                    </a:outerShdw>
                  </a:effectLst>
                  <a:cs typeface="Times New Roman" pitchFamily="18" charset="0"/>
                </a:rPr>
                <a:t> + 2.54 CO</a:t>
              </a:r>
              <a:r>
                <a:rPr lang="es-ES_tradnl" sz="2000" b="1" baseline="-30000" dirty="0">
                  <a:solidFill>
                    <a:srgbClr val="00B050"/>
                  </a:solidFill>
                  <a:effectLst>
                    <a:outerShdw blurRad="38100" dist="38100" dir="2700000" algn="tl">
                      <a:srgbClr val="000000">
                        <a:alpha val="43137"/>
                      </a:srgbClr>
                    </a:outerShdw>
                  </a:effectLst>
                  <a:cs typeface="Times New Roman" pitchFamily="18" charset="0"/>
                </a:rPr>
                <a:t>2</a:t>
              </a:r>
              <a:r>
                <a:rPr lang="es-ES_tradnl" sz="2000" b="1" dirty="0">
                  <a:solidFill>
                    <a:srgbClr val="00B050"/>
                  </a:solidFill>
                  <a:effectLst>
                    <a:outerShdw blurRad="38100" dist="38100" dir="2700000" algn="tl">
                      <a:srgbClr val="000000">
                        <a:alpha val="43137"/>
                      </a:srgbClr>
                    </a:outerShdw>
                  </a:effectLst>
                  <a:cs typeface="Times New Roman" pitchFamily="18" charset="0"/>
                </a:rPr>
                <a:t> + 0.42 </a:t>
              </a:r>
              <a:r>
                <a:rPr lang="es-ES" sz="2000" b="1" dirty="0">
                  <a:solidFill>
                    <a:srgbClr val="00B050"/>
                  </a:solidFill>
                  <a:effectLst>
                    <a:outerShdw blurRad="38100" dist="38100" dir="2700000" algn="tl">
                      <a:srgbClr val="000000">
                        <a:alpha val="43137"/>
                      </a:srgbClr>
                    </a:outerShdw>
                  </a:effectLst>
                  <a:cs typeface="Times New Roman" pitchFamily="18" charset="0"/>
                </a:rPr>
                <a:t>H</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2</a:t>
              </a:r>
              <a:r>
                <a:rPr lang="es-ES" sz="2000" b="1" dirty="0">
                  <a:solidFill>
                    <a:srgbClr val="00B050"/>
                  </a:solidFill>
                  <a:effectLst>
                    <a:outerShdw blurRad="38100" dist="38100" dir="2700000" algn="tl">
                      <a:srgbClr val="000000">
                        <a:alpha val="43137"/>
                      </a:srgbClr>
                    </a:outerShdw>
                  </a:effectLst>
                  <a:cs typeface="Times New Roman" pitchFamily="18" charset="0"/>
                </a:rPr>
                <a:t>O + 0.93 CH</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1.7</a:t>
              </a:r>
              <a:r>
                <a:rPr lang="es-ES" sz="2000" b="1" dirty="0">
                  <a:solidFill>
                    <a:srgbClr val="00B050"/>
                  </a:solidFill>
                  <a:effectLst>
                    <a:outerShdw blurRad="38100" dist="38100" dir="2700000" algn="tl">
                      <a:srgbClr val="000000">
                        <a:alpha val="43137"/>
                      </a:srgbClr>
                    </a:outerShdw>
                  </a:effectLst>
                  <a:cs typeface="Times New Roman" pitchFamily="18" charset="0"/>
                </a:rPr>
                <a:t> O</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0.5</a:t>
              </a:r>
              <a:r>
                <a:rPr lang="es-ES" sz="2000" b="1" dirty="0">
                  <a:solidFill>
                    <a:srgbClr val="00B050"/>
                  </a:solidFill>
                  <a:effectLst>
                    <a:outerShdw blurRad="38100" dist="38100" dir="2700000" algn="tl">
                      <a:srgbClr val="000000">
                        <a:alpha val="43137"/>
                      </a:srgbClr>
                    </a:outerShdw>
                  </a:effectLst>
                  <a:cs typeface="Times New Roman" pitchFamily="18" charset="0"/>
                </a:rPr>
                <a:t> N</a:t>
              </a:r>
              <a:r>
                <a:rPr lang="es-ES" sz="2000" b="1" baseline="-30000" dirty="0">
                  <a:solidFill>
                    <a:srgbClr val="00B050"/>
                  </a:solidFill>
                  <a:effectLst>
                    <a:outerShdw blurRad="38100" dist="38100" dir="2700000" algn="tl">
                      <a:srgbClr val="000000">
                        <a:alpha val="43137"/>
                      </a:srgbClr>
                    </a:outerShdw>
                  </a:effectLst>
                  <a:cs typeface="Times New Roman" pitchFamily="18" charset="0"/>
                </a:rPr>
                <a:t>0.2</a:t>
              </a:r>
              <a:endParaRPr lang="es-ES" sz="2000" dirty="0">
                <a:solidFill>
                  <a:srgbClr val="00B050"/>
                </a:solidFill>
                <a:effectLst>
                  <a:outerShdw blurRad="38100" dist="38100" dir="2700000" algn="tl">
                    <a:srgbClr val="000000">
                      <a:alpha val="43137"/>
                    </a:srgbClr>
                  </a:outerShdw>
                </a:effectLst>
                <a:cs typeface="Times New Roman" pitchFamily="18" charset="0"/>
              </a:endParaRPr>
            </a:p>
            <a:p>
              <a:pPr eaLnBrk="0" hangingPunct="0"/>
              <a:r>
                <a:rPr lang="es-ES" sz="2000" b="1" dirty="0">
                  <a:solidFill>
                    <a:srgbClr val="00B050"/>
                  </a:solidFill>
                  <a:cs typeface="Times New Roman" pitchFamily="18" charset="0"/>
                </a:rPr>
                <a:t> </a:t>
              </a:r>
              <a:endParaRPr lang="es-ES" sz="2000" dirty="0">
                <a:solidFill>
                  <a:srgbClr val="00B050"/>
                </a:solidFill>
                <a:cs typeface="Times New Roman" pitchFamily="18" charset="0"/>
              </a:endParaRPr>
            </a:p>
            <a:p>
              <a:pPr algn="r" eaLnBrk="0" hangingPunct="0"/>
              <a:r>
                <a:rPr lang="es-ES" sz="2000" b="1" dirty="0" err="1">
                  <a:solidFill>
                    <a:srgbClr val="FF6600"/>
                  </a:solidFill>
                  <a:effectLst>
                    <a:outerShdw blurRad="38100" dist="38100" dir="2700000" algn="tl">
                      <a:srgbClr val="000000">
                        <a:alpha val="43137"/>
                      </a:srgbClr>
                    </a:outerShdw>
                  </a:effectLst>
                  <a:cs typeface="Times New Roman" pitchFamily="18" charset="0"/>
                </a:rPr>
                <a:t>ΔH</a:t>
              </a:r>
              <a:r>
                <a:rPr lang="es-ES" sz="2000" b="1" baseline="30000" dirty="0" err="1">
                  <a:solidFill>
                    <a:srgbClr val="FF6600"/>
                  </a:solidFill>
                  <a:effectLst>
                    <a:outerShdw blurRad="38100" dist="38100" dir="2700000" algn="tl">
                      <a:srgbClr val="000000">
                        <a:alpha val="43137"/>
                      </a:srgbClr>
                    </a:outerShdw>
                  </a:effectLst>
                  <a:cs typeface="Times New Roman" pitchFamily="18" charset="0"/>
                </a:rPr>
                <a:t>o</a:t>
              </a:r>
              <a:r>
                <a:rPr lang="es-ES" sz="2000" b="1" dirty="0">
                  <a:solidFill>
                    <a:srgbClr val="FF6600"/>
                  </a:solidFill>
                  <a:effectLst>
                    <a:outerShdw blurRad="38100" dist="38100" dir="2700000" algn="tl">
                      <a:srgbClr val="000000">
                        <a:alpha val="43137"/>
                      </a:srgbClr>
                    </a:outerShdw>
                  </a:effectLst>
                  <a:cs typeface="Times New Roman" pitchFamily="18" charset="0"/>
                </a:rPr>
                <a:t> = -90 </a:t>
              </a:r>
              <a:r>
                <a:rPr lang="es-ES" sz="2000" b="1" dirty="0" err="1">
                  <a:solidFill>
                    <a:srgbClr val="FF6600"/>
                  </a:solidFill>
                  <a:effectLst>
                    <a:outerShdw blurRad="38100" dist="38100" dir="2700000" algn="tl">
                      <a:srgbClr val="000000">
                        <a:alpha val="43137"/>
                      </a:srgbClr>
                    </a:outerShdw>
                  </a:effectLst>
                  <a:cs typeface="Times New Roman" pitchFamily="18" charset="0"/>
                </a:rPr>
                <a:t>kJ</a:t>
              </a:r>
              <a:r>
                <a:rPr lang="es-ES" sz="2000" b="1" dirty="0">
                  <a:solidFill>
                    <a:srgbClr val="FF6600"/>
                  </a:solidFill>
                  <a:effectLst>
                    <a:outerShdw blurRad="38100" dist="38100" dir="2700000" algn="tl">
                      <a:srgbClr val="000000">
                        <a:alpha val="43137"/>
                      </a:srgbClr>
                    </a:outerShdw>
                  </a:effectLst>
                  <a:cs typeface="Times New Roman" pitchFamily="18" charset="0"/>
                </a:rPr>
                <a:t>/mol</a:t>
              </a:r>
              <a:endParaRPr lang="es-ES" sz="2000" dirty="0">
                <a:solidFill>
                  <a:srgbClr val="FF6600"/>
                </a:solidFill>
                <a:effectLst>
                  <a:outerShdw blurRad="38100" dist="38100" dir="2700000" algn="tl">
                    <a:srgbClr val="000000">
                      <a:alpha val="43137"/>
                    </a:srgbClr>
                  </a:outerShdw>
                </a:effectLst>
                <a:cs typeface="Times New Roman" pitchFamily="18" charset="0"/>
              </a:endParaRPr>
            </a:p>
            <a:p>
              <a:pPr algn="r" eaLnBrk="0" hangingPunct="0"/>
              <a:r>
                <a:rPr lang="es-ES" sz="2000" b="1" dirty="0">
                  <a:solidFill>
                    <a:srgbClr val="FFCC00"/>
                  </a:solidFill>
                  <a:cs typeface="Times New Roman" pitchFamily="18" charset="0"/>
                </a:rPr>
                <a:t> </a:t>
              </a:r>
              <a:endParaRPr lang="es-ES" sz="2000" dirty="0">
                <a:solidFill>
                  <a:srgbClr val="FFCC00"/>
                </a:solidFill>
                <a:cs typeface="Times New Roman" pitchFamily="18" charset="0"/>
              </a:endParaRPr>
            </a:p>
            <a:p>
              <a:pPr eaLnBrk="0" hangingPunct="0"/>
              <a:endParaRPr lang="es-ES" sz="2000" dirty="0">
                <a:solidFill>
                  <a:srgbClr val="FFCC00"/>
                </a:solidFill>
              </a:endParaRPr>
            </a:p>
          </p:txBody>
        </p:sp>
      </p:gr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81000" y="304800"/>
            <a:ext cx="8559800" cy="5334000"/>
            <a:chOff x="381000" y="304800"/>
            <a:chExt cx="8559800" cy="5334000"/>
          </a:xfrm>
        </p:grpSpPr>
        <p:grpSp>
          <p:nvGrpSpPr>
            <p:cNvPr id="4" name="Group 5"/>
            <p:cNvGrpSpPr>
              <a:grpSpLocks/>
            </p:cNvGrpSpPr>
            <p:nvPr/>
          </p:nvGrpSpPr>
          <p:grpSpPr bwMode="auto">
            <a:xfrm>
              <a:off x="2590800" y="1676400"/>
              <a:ext cx="6350000" cy="3895725"/>
              <a:chOff x="2517" y="1701"/>
              <a:chExt cx="10601" cy="6014"/>
            </a:xfrm>
          </p:grpSpPr>
          <p:grpSp>
            <p:nvGrpSpPr>
              <p:cNvPr id="8" name="Group 6"/>
              <p:cNvGrpSpPr>
                <a:grpSpLocks/>
              </p:cNvGrpSpPr>
              <p:nvPr/>
            </p:nvGrpSpPr>
            <p:grpSpPr bwMode="auto">
              <a:xfrm>
                <a:off x="2517" y="1701"/>
                <a:ext cx="10601" cy="6014"/>
                <a:chOff x="816" y="1872"/>
                <a:chExt cx="3984" cy="1920"/>
              </a:xfrm>
            </p:grpSpPr>
            <p:sp>
              <p:nvSpPr>
                <p:cNvPr id="14" name="Rectangle 7"/>
                <p:cNvSpPr>
                  <a:spLocks noChangeArrowheads="1"/>
                </p:cNvSpPr>
                <p:nvPr/>
              </p:nvSpPr>
              <p:spPr bwMode="auto">
                <a:xfrm>
                  <a:off x="816" y="1872"/>
                  <a:ext cx="3984" cy="1920"/>
                </a:xfrm>
                <a:prstGeom prst="rect">
                  <a:avLst/>
                </a:prstGeom>
                <a:gradFill rotWithShape="0">
                  <a:gsLst>
                    <a:gs pos="0">
                      <a:srgbClr val="996633"/>
                    </a:gs>
                    <a:gs pos="100000">
                      <a:srgbClr val="472F18"/>
                    </a:gs>
                  </a:gsLst>
                  <a:lin ang="5400000" scaled="1"/>
                </a:gradFill>
                <a:ln w="9525">
                  <a:solidFill>
                    <a:srgbClr val="003399"/>
                  </a:solidFill>
                  <a:miter lim="800000"/>
                  <a:headEnd/>
                  <a:tailEnd/>
                </a:ln>
              </p:spPr>
              <p:txBody>
                <a:bodyPr wrap="none" anchor="ctr"/>
                <a:lstStyle/>
                <a:p>
                  <a:endParaRPr lang="es-MX"/>
                </a:p>
              </p:txBody>
            </p:sp>
            <p:sp>
              <p:nvSpPr>
                <p:cNvPr id="15" name="AutoShape 8" descr="Granito"/>
                <p:cNvSpPr>
                  <a:spLocks noChangeArrowheads="1"/>
                </p:cNvSpPr>
                <p:nvPr/>
              </p:nvSpPr>
              <p:spPr bwMode="auto">
                <a:xfrm>
                  <a:off x="1488" y="2064"/>
                  <a:ext cx="2592" cy="1392"/>
                </a:xfrm>
                <a:prstGeom prst="flowChartPreparation">
                  <a:avLst/>
                </a:prstGeom>
                <a:blipFill dpi="0" rotWithShape="0">
                  <a:blip r:embed="rId2" cstate="print"/>
                  <a:srcRect/>
                  <a:tile tx="0" ty="0" sx="100000" sy="100000" flip="none" algn="tl"/>
                </a:blipFill>
                <a:ln w="38100">
                  <a:solidFill>
                    <a:srgbClr val="00CCFF"/>
                  </a:solidFill>
                  <a:miter lim="800000"/>
                  <a:headEnd/>
                  <a:tailEnd/>
                </a:ln>
              </p:spPr>
              <p:txBody>
                <a:bodyPr wrap="none" anchor="ctr"/>
                <a:lstStyle/>
                <a:p>
                  <a:pPr algn="ctr" eaLnBrk="0" hangingPunct="0"/>
                  <a:endParaRPr lang="es-MX" b="1">
                    <a:solidFill>
                      <a:srgbClr val="FFFFCC"/>
                    </a:solidFill>
                  </a:endParaRPr>
                </a:p>
              </p:txBody>
            </p:sp>
            <p:sp>
              <p:nvSpPr>
                <p:cNvPr id="16" name="AutoShape 9"/>
                <p:cNvSpPr>
                  <a:spLocks noChangeArrowheads="1"/>
                </p:cNvSpPr>
                <p:nvPr/>
              </p:nvSpPr>
              <p:spPr bwMode="auto">
                <a:xfrm rot="10800000">
                  <a:off x="3744" y="1872"/>
                  <a:ext cx="1056" cy="1056"/>
                </a:xfrm>
                <a:prstGeom prst="rtTriangle">
                  <a:avLst/>
                </a:prstGeom>
                <a:solidFill>
                  <a:srgbClr val="0033CC"/>
                </a:solidFill>
                <a:ln w="9525">
                  <a:solidFill>
                    <a:srgbClr val="660033"/>
                  </a:solidFill>
                  <a:miter lim="800000"/>
                  <a:headEnd/>
                  <a:tailEnd/>
                </a:ln>
              </p:spPr>
              <p:txBody>
                <a:bodyPr rot="10800000" wrap="none" anchor="ctr"/>
                <a:lstStyle/>
                <a:p>
                  <a:pPr algn="ctr" eaLnBrk="0" hangingPunct="0"/>
                  <a:endParaRPr lang="es-MX" b="1">
                    <a:solidFill>
                      <a:srgbClr val="FFFFCC"/>
                    </a:solidFill>
                  </a:endParaRPr>
                </a:p>
              </p:txBody>
            </p:sp>
            <p:sp>
              <p:nvSpPr>
                <p:cNvPr id="17" name="AutoShape 10"/>
                <p:cNvSpPr>
                  <a:spLocks noChangeArrowheads="1"/>
                </p:cNvSpPr>
                <p:nvPr/>
              </p:nvSpPr>
              <p:spPr bwMode="auto">
                <a:xfrm rot="5372208">
                  <a:off x="861" y="1827"/>
                  <a:ext cx="1007" cy="1098"/>
                </a:xfrm>
                <a:prstGeom prst="rtTriangle">
                  <a:avLst/>
                </a:prstGeom>
                <a:solidFill>
                  <a:srgbClr val="0033CC"/>
                </a:solidFill>
                <a:ln w="9525">
                  <a:solidFill>
                    <a:srgbClr val="0033CC"/>
                  </a:solidFill>
                  <a:miter lim="800000"/>
                  <a:headEnd/>
                  <a:tailEnd/>
                </a:ln>
              </p:spPr>
              <p:txBody>
                <a:bodyPr wrap="none" anchor="ctr"/>
                <a:lstStyle/>
                <a:p>
                  <a:endParaRPr lang="es-MX"/>
                </a:p>
              </p:txBody>
            </p:sp>
          </p:grpSp>
          <p:sp>
            <p:nvSpPr>
              <p:cNvPr id="9" name="Freeform 11"/>
              <p:cNvSpPr>
                <a:spLocks/>
              </p:cNvSpPr>
              <p:nvPr/>
            </p:nvSpPr>
            <p:spPr bwMode="auto">
              <a:xfrm>
                <a:off x="5348" y="2421"/>
                <a:ext cx="1830" cy="4140"/>
              </a:xfrm>
              <a:custGeom>
                <a:avLst/>
                <a:gdLst>
                  <a:gd name="T0" fmla="*/ 390 w 1950"/>
                  <a:gd name="T1" fmla="*/ 0 h 3060"/>
                  <a:gd name="T2" fmla="*/ 30 w 1950"/>
                  <a:gd name="T3" fmla="*/ 540 h 3060"/>
                  <a:gd name="T4" fmla="*/ 570 w 1950"/>
                  <a:gd name="T5" fmla="*/ 900 h 3060"/>
                  <a:gd name="T6" fmla="*/ 390 w 1950"/>
                  <a:gd name="T7" fmla="*/ 1260 h 3060"/>
                  <a:gd name="T8" fmla="*/ 930 w 1950"/>
                  <a:gd name="T9" fmla="*/ 1620 h 3060"/>
                  <a:gd name="T10" fmla="*/ 1290 w 1950"/>
                  <a:gd name="T11" fmla="*/ 1980 h 3060"/>
                  <a:gd name="T12" fmla="*/ 1110 w 1950"/>
                  <a:gd name="T13" fmla="*/ 2520 h 3060"/>
                  <a:gd name="T14" fmla="*/ 1830 w 1950"/>
                  <a:gd name="T15" fmla="*/ 2700 h 3060"/>
                  <a:gd name="T16" fmla="*/ 1830 w 1950"/>
                  <a:gd name="T17" fmla="*/ 3060 h 3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0"/>
                  <a:gd name="T28" fmla="*/ 0 h 3060"/>
                  <a:gd name="T29" fmla="*/ 1950 w 1950"/>
                  <a:gd name="T30" fmla="*/ 3060 h 3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0" h="3060">
                    <a:moveTo>
                      <a:pt x="390" y="0"/>
                    </a:moveTo>
                    <a:cubicBezTo>
                      <a:pt x="195" y="195"/>
                      <a:pt x="0" y="390"/>
                      <a:pt x="30" y="540"/>
                    </a:cubicBezTo>
                    <a:cubicBezTo>
                      <a:pt x="60" y="690"/>
                      <a:pt x="510" y="780"/>
                      <a:pt x="570" y="900"/>
                    </a:cubicBezTo>
                    <a:cubicBezTo>
                      <a:pt x="630" y="1020"/>
                      <a:pt x="330" y="1140"/>
                      <a:pt x="390" y="1260"/>
                    </a:cubicBezTo>
                    <a:cubicBezTo>
                      <a:pt x="450" y="1380"/>
                      <a:pt x="780" y="1500"/>
                      <a:pt x="930" y="1620"/>
                    </a:cubicBezTo>
                    <a:cubicBezTo>
                      <a:pt x="1080" y="1740"/>
                      <a:pt x="1260" y="1830"/>
                      <a:pt x="1290" y="1980"/>
                    </a:cubicBezTo>
                    <a:cubicBezTo>
                      <a:pt x="1320" y="2130"/>
                      <a:pt x="1020" y="2400"/>
                      <a:pt x="1110" y="2520"/>
                    </a:cubicBezTo>
                    <a:cubicBezTo>
                      <a:pt x="1200" y="2640"/>
                      <a:pt x="1710" y="2610"/>
                      <a:pt x="1830" y="2700"/>
                    </a:cubicBezTo>
                    <a:cubicBezTo>
                      <a:pt x="1950" y="2790"/>
                      <a:pt x="1830" y="3000"/>
                      <a:pt x="1830" y="3060"/>
                    </a:cubicBezTo>
                  </a:path>
                </a:pathLst>
              </a:custGeom>
              <a:noFill/>
              <a:ln w="38100" cmpd="sng">
                <a:solidFill>
                  <a:srgbClr val="000000"/>
                </a:solidFill>
                <a:round/>
                <a:headEnd/>
                <a:tailEnd/>
              </a:ln>
            </p:spPr>
            <p:txBody>
              <a:bodyPr/>
              <a:lstStyle/>
              <a:p>
                <a:endParaRPr lang="es-MX"/>
              </a:p>
            </p:txBody>
          </p:sp>
          <p:sp>
            <p:nvSpPr>
              <p:cNvPr id="10" name="Freeform 12"/>
              <p:cNvSpPr>
                <a:spLocks/>
              </p:cNvSpPr>
              <p:nvPr/>
            </p:nvSpPr>
            <p:spPr bwMode="auto">
              <a:xfrm>
                <a:off x="6698" y="2421"/>
                <a:ext cx="2670" cy="4140"/>
              </a:xfrm>
              <a:custGeom>
                <a:avLst/>
                <a:gdLst>
                  <a:gd name="T0" fmla="*/ 1020 w 2670"/>
                  <a:gd name="T1" fmla="*/ 0 h 4320"/>
                  <a:gd name="T2" fmla="*/ 1560 w 2670"/>
                  <a:gd name="T3" fmla="*/ 360 h 4320"/>
                  <a:gd name="T4" fmla="*/ 2100 w 2670"/>
                  <a:gd name="T5" fmla="*/ 540 h 4320"/>
                  <a:gd name="T6" fmla="*/ 2280 w 2670"/>
                  <a:gd name="T7" fmla="*/ 540 h 4320"/>
                  <a:gd name="T8" fmla="*/ 2640 w 2670"/>
                  <a:gd name="T9" fmla="*/ 720 h 4320"/>
                  <a:gd name="T10" fmla="*/ 2460 w 2670"/>
                  <a:gd name="T11" fmla="*/ 900 h 4320"/>
                  <a:gd name="T12" fmla="*/ 1920 w 2670"/>
                  <a:gd name="T13" fmla="*/ 900 h 4320"/>
                  <a:gd name="T14" fmla="*/ 1380 w 2670"/>
                  <a:gd name="T15" fmla="*/ 900 h 4320"/>
                  <a:gd name="T16" fmla="*/ 840 w 2670"/>
                  <a:gd name="T17" fmla="*/ 1080 h 4320"/>
                  <a:gd name="T18" fmla="*/ 300 w 2670"/>
                  <a:gd name="T19" fmla="*/ 1260 h 4320"/>
                  <a:gd name="T20" fmla="*/ 120 w 2670"/>
                  <a:gd name="T21" fmla="*/ 1440 h 4320"/>
                  <a:gd name="T22" fmla="*/ 1020 w 2670"/>
                  <a:gd name="T23" fmla="*/ 1620 h 4320"/>
                  <a:gd name="T24" fmla="*/ 1560 w 2670"/>
                  <a:gd name="T25" fmla="*/ 1440 h 4320"/>
                  <a:gd name="T26" fmla="*/ 2100 w 2670"/>
                  <a:gd name="T27" fmla="*/ 1800 h 4320"/>
                  <a:gd name="T28" fmla="*/ 1740 w 2670"/>
                  <a:gd name="T29" fmla="*/ 2160 h 4320"/>
                  <a:gd name="T30" fmla="*/ 1020 w 2670"/>
                  <a:gd name="T31" fmla="*/ 2160 h 4320"/>
                  <a:gd name="T32" fmla="*/ 480 w 2670"/>
                  <a:gd name="T33" fmla="*/ 2340 h 4320"/>
                  <a:gd name="T34" fmla="*/ 480 w 2670"/>
                  <a:gd name="T35" fmla="*/ 2520 h 4320"/>
                  <a:gd name="T36" fmla="*/ 1020 w 2670"/>
                  <a:gd name="T37" fmla="*/ 2700 h 4320"/>
                  <a:gd name="T38" fmla="*/ 1200 w 2670"/>
                  <a:gd name="T39" fmla="*/ 2880 h 4320"/>
                  <a:gd name="T40" fmla="*/ 1200 w 2670"/>
                  <a:gd name="T41" fmla="*/ 3060 h 4320"/>
                  <a:gd name="T42" fmla="*/ 1740 w 2670"/>
                  <a:gd name="T43" fmla="*/ 3240 h 4320"/>
                  <a:gd name="T44" fmla="*/ 1560 w 2670"/>
                  <a:gd name="T45" fmla="*/ 3780 h 4320"/>
                  <a:gd name="T46" fmla="*/ 1920 w 2670"/>
                  <a:gd name="T47" fmla="*/ 3960 h 4320"/>
                  <a:gd name="T48" fmla="*/ 1920 w 2670"/>
                  <a:gd name="T49" fmla="*/ 4320 h 4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0"/>
                  <a:gd name="T76" fmla="*/ 0 h 4320"/>
                  <a:gd name="T77" fmla="*/ 2670 w 2670"/>
                  <a:gd name="T78" fmla="*/ 4320 h 4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0" h="4320">
                    <a:moveTo>
                      <a:pt x="1020" y="0"/>
                    </a:moveTo>
                    <a:cubicBezTo>
                      <a:pt x="1200" y="135"/>
                      <a:pt x="1380" y="270"/>
                      <a:pt x="1560" y="360"/>
                    </a:cubicBezTo>
                    <a:cubicBezTo>
                      <a:pt x="1740" y="450"/>
                      <a:pt x="1980" y="510"/>
                      <a:pt x="2100" y="540"/>
                    </a:cubicBezTo>
                    <a:cubicBezTo>
                      <a:pt x="2220" y="570"/>
                      <a:pt x="2190" y="510"/>
                      <a:pt x="2280" y="540"/>
                    </a:cubicBezTo>
                    <a:cubicBezTo>
                      <a:pt x="2370" y="570"/>
                      <a:pt x="2610" y="660"/>
                      <a:pt x="2640" y="720"/>
                    </a:cubicBezTo>
                    <a:cubicBezTo>
                      <a:pt x="2670" y="780"/>
                      <a:pt x="2580" y="870"/>
                      <a:pt x="2460" y="900"/>
                    </a:cubicBezTo>
                    <a:cubicBezTo>
                      <a:pt x="2340" y="930"/>
                      <a:pt x="2100" y="900"/>
                      <a:pt x="1920" y="900"/>
                    </a:cubicBezTo>
                    <a:cubicBezTo>
                      <a:pt x="1740" y="900"/>
                      <a:pt x="1560" y="870"/>
                      <a:pt x="1380" y="900"/>
                    </a:cubicBezTo>
                    <a:cubicBezTo>
                      <a:pt x="1200" y="930"/>
                      <a:pt x="1020" y="1020"/>
                      <a:pt x="840" y="1080"/>
                    </a:cubicBezTo>
                    <a:cubicBezTo>
                      <a:pt x="660" y="1140"/>
                      <a:pt x="420" y="1200"/>
                      <a:pt x="300" y="1260"/>
                    </a:cubicBezTo>
                    <a:cubicBezTo>
                      <a:pt x="180" y="1320"/>
                      <a:pt x="0" y="1380"/>
                      <a:pt x="120" y="1440"/>
                    </a:cubicBezTo>
                    <a:cubicBezTo>
                      <a:pt x="240" y="1500"/>
                      <a:pt x="780" y="1620"/>
                      <a:pt x="1020" y="1620"/>
                    </a:cubicBezTo>
                    <a:cubicBezTo>
                      <a:pt x="1260" y="1620"/>
                      <a:pt x="1380" y="1410"/>
                      <a:pt x="1560" y="1440"/>
                    </a:cubicBezTo>
                    <a:cubicBezTo>
                      <a:pt x="1740" y="1470"/>
                      <a:pt x="2070" y="1680"/>
                      <a:pt x="2100" y="1800"/>
                    </a:cubicBezTo>
                    <a:cubicBezTo>
                      <a:pt x="2130" y="1920"/>
                      <a:pt x="1920" y="2100"/>
                      <a:pt x="1740" y="2160"/>
                    </a:cubicBezTo>
                    <a:cubicBezTo>
                      <a:pt x="1560" y="2220"/>
                      <a:pt x="1230" y="2130"/>
                      <a:pt x="1020" y="2160"/>
                    </a:cubicBezTo>
                    <a:cubicBezTo>
                      <a:pt x="810" y="2190"/>
                      <a:pt x="570" y="2280"/>
                      <a:pt x="480" y="2340"/>
                    </a:cubicBezTo>
                    <a:cubicBezTo>
                      <a:pt x="390" y="2400"/>
                      <a:pt x="390" y="2460"/>
                      <a:pt x="480" y="2520"/>
                    </a:cubicBezTo>
                    <a:cubicBezTo>
                      <a:pt x="570" y="2580"/>
                      <a:pt x="900" y="2640"/>
                      <a:pt x="1020" y="2700"/>
                    </a:cubicBezTo>
                    <a:cubicBezTo>
                      <a:pt x="1140" y="2760"/>
                      <a:pt x="1170" y="2820"/>
                      <a:pt x="1200" y="2880"/>
                    </a:cubicBezTo>
                    <a:cubicBezTo>
                      <a:pt x="1230" y="2940"/>
                      <a:pt x="1110" y="3000"/>
                      <a:pt x="1200" y="3060"/>
                    </a:cubicBezTo>
                    <a:cubicBezTo>
                      <a:pt x="1290" y="3120"/>
                      <a:pt x="1680" y="3120"/>
                      <a:pt x="1740" y="3240"/>
                    </a:cubicBezTo>
                    <a:cubicBezTo>
                      <a:pt x="1800" y="3360"/>
                      <a:pt x="1530" y="3660"/>
                      <a:pt x="1560" y="3780"/>
                    </a:cubicBezTo>
                    <a:cubicBezTo>
                      <a:pt x="1590" y="3900"/>
                      <a:pt x="1860" y="3870"/>
                      <a:pt x="1920" y="3960"/>
                    </a:cubicBezTo>
                    <a:cubicBezTo>
                      <a:pt x="1980" y="4050"/>
                      <a:pt x="1920" y="4260"/>
                      <a:pt x="1920" y="4320"/>
                    </a:cubicBezTo>
                  </a:path>
                </a:pathLst>
              </a:custGeom>
              <a:noFill/>
              <a:ln w="38100" cmpd="sng">
                <a:solidFill>
                  <a:srgbClr val="000000"/>
                </a:solidFill>
                <a:round/>
                <a:headEnd/>
                <a:tailEnd/>
              </a:ln>
            </p:spPr>
            <p:txBody>
              <a:bodyPr/>
              <a:lstStyle/>
              <a:p>
                <a:endParaRPr lang="es-MX"/>
              </a:p>
            </p:txBody>
          </p:sp>
          <p:sp>
            <p:nvSpPr>
              <p:cNvPr id="11" name="Freeform 13"/>
              <p:cNvSpPr>
                <a:spLocks/>
              </p:cNvSpPr>
              <p:nvPr/>
            </p:nvSpPr>
            <p:spPr bwMode="auto">
              <a:xfrm>
                <a:off x="9338" y="3141"/>
                <a:ext cx="1110" cy="3420"/>
              </a:xfrm>
              <a:custGeom>
                <a:avLst/>
                <a:gdLst>
                  <a:gd name="T0" fmla="*/ 900 w 1110"/>
                  <a:gd name="T1" fmla="*/ 0 h 3420"/>
                  <a:gd name="T2" fmla="*/ 1080 w 1110"/>
                  <a:gd name="T3" fmla="*/ 360 h 3420"/>
                  <a:gd name="T4" fmla="*/ 720 w 1110"/>
                  <a:gd name="T5" fmla="*/ 720 h 3420"/>
                  <a:gd name="T6" fmla="*/ 540 w 1110"/>
                  <a:gd name="T7" fmla="*/ 1440 h 3420"/>
                  <a:gd name="T8" fmla="*/ 180 w 1110"/>
                  <a:gd name="T9" fmla="*/ 1620 h 3420"/>
                  <a:gd name="T10" fmla="*/ 180 w 1110"/>
                  <a:gd name="T11" fmla="*/ 1980 h 3420"/>
                  <a:gd name="T12" fmla="*/ 180 w 1110"/>
                  <a:gd name="T13" fmla="*/ 2880 h 3420"/>
                  <a:gd name="T14" fmla="*/ 0 w 1110"/>
                  <a:gd name="T15" fmla="*/ 3060 h 3420"/>
                  <a:gd name="T16" fmla="*/ 180 w 1110"/>
                  <a:gd name="T17" fmla="*/ 3420 h 34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0"/>
                  <a:gd name="T28" fmla="*/ 0 h 3420"/>
                  <a:gd name="T29" fmla="*/ 1110 w 1110"/>
                  <a:gd name="T30" fmla="*/ 3420 h 34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0" h="3420">
                    <a:moveTo>
                      <a:pt x="900" y="0"/>
                    </a:moveTo>
                    <a:cubicBezTo>
                      <a:pt x="1005" y="120"/>
                      <a:pt x="1110" y="240"/>
                      <a:pt x="1080" y="360"/>
                    </a:cubicBezTo>
                    <a:cubicBezTo>
                      <a:pt x="1050" y="480"/>
                      <a:pt x="810" y="540"/>
                      <a:pt x="720" y="720"/>
                    </a:cubicBezTo>
                    <a:cubicBezTo>
                      <a:pt x="630" y="900"/>
                      <a:pt x="630" y="1290"/>
                      <a:pt x="540" y="1440"/>
                    </a:cubicBezTo>
                    <a:cubicBezTo>
                      <a:pt x="450" y="1590"/>
                      <a:pt x="240" y="1530"/>
                      <a:pt x="180" y="1620"/>
                    </a:cubicBezTo>
                    <a:cubicBezTo>
                      <a:pt x="120" y="1710"/>
                      <a:pt x="180" y="1770"/>
                      <a:pt x="180" y="1980"/>
                    </a:cubicBezTo>
                    <a:cubicBezTo>
                      <a:pt x="180" y="2190"/>
                      <a:pt x="210" y="2700"/>
                      <a:pt x="180" y="2880"/>
                    </a:cubicBezTo>
                    <a:cubicBezTo>
                      <a:pt x="150" y="3060"/>
                      <a:pt x="0" y="2970"/>
                      <a:pt x="0" y="3060"/>
                    </a:cubicBezTo>
                    <a:cubicBezTo>
                      <a:pt x="0" y="3150"/>
                      <a:pt x="150" y="3360"/>
                      <a:pt x="180" y="3420"/>
                    </a:cubicBezTo>
                  </a:path>
                </a:pathLst>
              </a:custGeom>
              <a:noFill/>
              <a:ln w="38100" cmpd="sng">
                <a:solidFill>
                  <a:srgbClr val="000000"/>
                </a:solidFill>
                <a:round/>
                <a:headEnd/>
                <a:tailEnd/>
              </a:ln>
            </p:spPr>
            <p:txBody>
              <a:bodyPr/>
              <a:lstStyle/>
              <a:p>
                <a:endParaRPr lang="es-MX"/>
              </a:p>
            </p:txBody>
          </p:sp>
          <p:sp>
            <p:nvSpPr>
              <p:cNvPr id="12" name="Freeform 14"/>
              <p:cNvSpPr>
                <a:spLocks/>
              </p:cNvSpPr>
              <p:nvPr/>
            </p:nvSpPr>
            <p:spPr bwMode="auto">
              <a:xfrm>
                <a:off x="5288" y="2421"/>
                <a:ext cx="1710" cy="3990"/>
              </a:xfrm>
              <a:custGeom>
                <a:avLst/>
                <a:gdLst>
                  <a:gd name="T0" fmla="*/ 1710 w 1710"/>
                  <a:gd name="T1" fmla="*/ 0 h 3990"/>
                  <a:gd name="T2" fmla="*/ 1170 w 1710"/>
                  <a:gd name="T3" fmla="*/ 540 h 3990"/>
                  <a:gd name="T4" fmla="*/ 1350 w 1710"/>
                  <a:gd name="T5" fmla="*/ 900 h 3990"/>
                  <a:gd name="T6" fmla="*/ 1170 w 1710"/>
                  <a:gd name="T7" fmla="*/ 1440 h 3990"/>
                  <a:gd name="T8" fmla="*/ 810 w 1710"/>
                  <a:gd name="T9" fmla="*/ 1980 h 3990"/>
                  <a:gd name="T10" fmla="*/ 90 w 1710"/>
                  <a:gd name="T11" fmla="*/ 1980 h 3990"/>
                  <a:gd name="T12" fmla="*/ 270 w 1710"/>
                  <a:gd name="T13" fmla="*/ 2880 h 3990"/>
                  <a:gd name="T14" fmla="*/ 630 w 1710"/>
                  <a:gd name="T15" fmla="*/ 3240 h 3990"/>
                  <a:gd name="T16" fmla="*/ 450 w 1710"/>
                  <a:gd name="T17" fmla="*/ 3600 h 3990"/>
                  <a:gd name="T18" fmla="*/ 270 w 1710"/>
                  <a:gd name="T19" fmla="*/ 3960 h 3990"/>
                  <a:gd name="T20" fmla="*/ 270 w 1710"/>
                  <a:gd name="T21" fmla="*/ 3780 h 39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
                  <a:gd name="T34" fmla="*/ 0 h 3990"/>
                  <a:gd name="T35" fmla="*/ 1710 w 1710"/>
                  <a:gd name="T36" fmla="*/ 3990 h 39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 h="3990">
                    <a:moveTo>
                      <a:pt x="1710" y="0"/>
                    </a:moveTo>
                    <a:cubicBezTo>
                      <a:pt x="1470" y="195"/>
                      <a:pt x="1230" y="390"/>
                      <a:pt x="1170" y="540"/>
                    </a:cubicBezTo>
                    <a:cubicBezTo>
                      <a:pt x="1110" y="690"/>
                      <a:pt x="1350" y="750"/>
                      <a:pt x="1350" y="900"/>
                    </a:cubicBezTo>
                    <a:cubicBezTo>
                      <a:pt x="1350" y="1050"/>
                      <a:pt x="1260" y="1260"/>
                      <a:pt x="1170" y="1440"/>
                    </a:cubicBezTo>
                    <a:cubicBezTo>
                      <a:pt x="1080" y="1620"/>
                      <a:pt x="990" y="1890"/>
                      <a:pt x="810" y="1980"/>
                    </a:cubicBezTo>
                    <a:cubicBezTo>
                      <a:pt x="630" y="2070"/>
                      <a:pt x="180" y="1830"/>
                      <a:pt x="90" y="1980"/>
                    </a:cubicBezTo>
                    <a:cubicBezTo>
                      <a:pt x="0" y="2130"/>
                      <a:pt x="180" y="2670"/>
                      <a:pt x="270" y="2880"/>
                    </a:cubicBezTo>
                    <a:cubicBezTo>
                      <a:pt x="360" y="3090"/>
                      <a:pt x="600" y="3120"/>
                      <a:pt x="630" y="3240"/>
                    </a:cubicBezTo>
                    <a:cubicBezTo>
                      <a:pt x="660" y="3360"/>
                      <a:pt x="510" y="3480"/>
                      <a:pt x="450" y="3600"/>
                    </a:cubicBezTo>
                    <a:cubicBezTo>
                      <a:pt x="390" y="3720"/>
                      <a:pt x="300" y="3930"/>
                      <a:pt x="270" y="3960"/>
                    </a:cubicBezTo>
                    <a:cubicBezTo>
                      <a:pt x="240" y="3990"/>
                      <a:pt x="255" y="3885"/>
                      <a:pt x="270" y="3780"/>
                    </a:cubicBezTo>
                  </a:path>
                </a:pathLst>
              </a:custGeom>
              <a:noFill/>
              <a:ln w="28575" cmpd="sng">
                <a:solidFill>
                  <a:srgbClr val="000000"/>
                </a:solidFill>
                <a:round/>
                <a:headEnd/>
                <a:tailEnd/>
              </a:ln>
            </p:spPr>
            <p:txBody>
              <a:bodyPr/>
              <a:lstStyle/>
              <a:p>
                <a:endParaRPr lang="es-MX"/>
              </a:p>
            </p:txBody>
          </p:sp>
          <p:sp>
            <p:nvSpPr>
              <p:cNvPr id="13" name="Freeform 15"/>
              <p:cNvSpPr>
                <a:spLocks/>
              </p:cNvSpPr>
              <p:nvPr/>
            </p:nvSpPr>
            <p:spPr bwMode="auto">
              <a:xfrm>
                <a:off x="7868" y="2421"/>
                <a:ext cx="2370" cy="3420"/>
              </a:xfrm>
              <a:custGeom>
                <a:avLst/>
                <a:gdLst>
                  <a:gd name="T0" fmla="*/ 390 w 2370"/>
                  <a:gd name="T1" fmla="*/ 0 h 3420"/>
                  <a:gd name="T2" fmla="*/ 30 w 2370"/>
                  <a:gd name="T3" fmla="*/ 540 h 3420"/>
                  <a:gd name="T4" fmla="*/ 570 w 2370"/>
                  <a:gd name="T5" fmla="*/ 720 h 3420"/>
                  <a:gd name="T6" fmla="*/ 390 w 2370"/>
                  <a:gd name="T7" fmla="*/ 1080 h 3420"/>
                  <a:gd name="T8" fmla="*/ 930 w 2370"/>
                  <a:gd name="T9" fmla="*/ 1260 h 3420"/>
                  <a:gd name="T10" fmla="*/ 1110 w 2370"/>
                  <a:gd name="T11" fmla="*/ 2340 h 3420"/>
                  <a:gd name="T12" fmla="*/ 1650 w 2370"/>
                  <a:gd name="T13" fmla="*/ 2700 h 3420"/>
                  <a:gd name="T14" fmla="*/ 2190 w 2370"/>
                  <a:gd name="T15" fmla="*/ 3060 h 3420"/>
                  <a:gd name="T16" fmla="*/ 2370 w 2370"/>
                  <a:gd name="T17" fmla="*/ 3420 h 34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0"/>
                  <a:gd name="T28" fmla="*/ 0 h 3420"/>
                  <a:gd name="T29" fmla="*/ 2370 w 2370"/>
                  <a:gd name="T30" fmla="*/ 3420 h 34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0" h="3420">
                    <a:moveTo>
                      <a:pt x="390" y="0"/>
                    </a:moveTo>
                    <a:cubicBezTo>
                      <a:pt x="195" y="210"/>
                      <a:pt x="0" y="420"/>
                      <a:pt x="30" y="540"/>
                    </a:cubicBezTo>
                    <a:cubicBezTo>
                      <a:pt x="60" y="660"/>
                      <a:pt x="510" y="630"/>
                      <a:pt x="570" y="720"/>
                    </a:cubicBezTo>
                    <a:cubicBezTo>
                      <a:pt x="630" y="810"/>
                      <a:pt x="330" y="990"/>
                      <a:pt x="390" y="1080"/>
                    </a:cubicBezTo>
                    <a:cubicBezTo>
                      <a:pt x="450" y="1170"/>
                      <a:pt x="810" y="1050"/>
                      <a:pt x="930" y="1260"/>
                    </a:cubicBezTo>
                    <a:cubicBezTo>
                      <a:pt x="1050" y="1470"/>
                      <a:pt x="990" y="2100"/>
                      <a:pt x="1110" y="2340"/>
                    </a:cubicBezTo>
                    <a:cubicBezTo>
                      <a:pt x="1230" y="2580"/>
                      <a:pt x="1470" y="2580"/>
                      <a:pt x="1650" y="2700"/>
                    </a:cubicBezTo>
                    <a:cubicBezTo>
                      <a:pt x="1830" y="2820"/>
                      <a:pt x="2070" y="2940"/>
                      <a:pt x="2190" y="3060"/>
                    </a:cubicBezTo>
                    <a:cubicBezTo>
                      <a:pt x="2310" y="3180"/>
                      <a:pt x="2340" y="3360"/>
                      <a:pt x="2370" y="3420"/>
                    </a:cubicBezTo>
                  </a:path>
                </a:pathLst>
              </a:custGeom>
              <a:noFill/>
              <a:ln w="28575" cmpd="sng">
                <a:solidFill>
                  <a:srgbClr val="000000"/>
                </a:solidFill>
                <a:round/>
                <a:headEnd/>
                <a:tailEnd/>
              </a:ln>
            </p:spPr>
            <p:txBody>
              <a:bodyPr/>
              <a:lstStyle/>
              <a:p>
                <a:endParaRPr lang="es-MX"/>
              </a:p>
            </p:txBody>
          </p:sp>
        </p:grpSp>
        <p:sp>
          <p:nvSpPr>
            <p:cNvPr id="5" name="Text Box 16"/>
            <p:cNvSpPr txBox="1">
              <a:spLocks noChangeArrowheads="1"/>
            </p:cNvSpPr>
            <p:nvPr/>
          </p:nvSpPr>
          <p:spPr bwMode="auto">
            <a:xfrm>
              <a:off x="1447800" y="304800"/>
              <a:ext cx="6400800" cy="519113"/>
            </a:xfrm>
            <a:prstGeom prst="rect">
              <a:avLst/>
            </a:prstGeom>
            <a:noFill/>
            <a:ln w="9525">
              <a:noFill/>
              <a:miter lim="800000"/>
              <a:headEnd/>
              <a:tailEnd/>
            </a:ln>
          </p:spPr>
          <p:txBody>
            <a:bodyPr>
              <a:spAutoFit/>
            </a:bodyPr>
            <a:lstStyle/>
            <a:p>
              <a:pPr algn="ctr">
                <a:spcBef>
                  <a:spcPct val="50000"/>
                </a:spcBef>
              </a:pPr>
              <a:r>
                <a:rPr lang="es-MX" sz="2800" b="1"/>
                <a:t>FUNDAMENTOS FISICOS</a:t>
              </a:r>
              <a:endParaRPr lang="es-ES" sz="2800" b="1"/>
            </a:p>
          </p:txBody>
        </p:sp>
        <p:sp>
          <p:nvSpPr>
            <p:cNvPr id="6" name="Text Box 17"/>
            <p:cNvSpPr txBox="1">
              <a:spLocks noChangeArrowheads="1"/>
            </p:cNvSpPr>
            <p:nvPr/>
          </p:nvSpPr>
          <p:spPr bwMode="auto">
            <a:xfrm>
              <a:off x="381000" y="2743200"/>
              <a:ext cx="2286000" cy="2100263"/>
            </a:xfrm>
            <a:prstGeom prst="rect">
              <a:avLst/>
            </a:prstGeom>
            <a:solidFill>
              <a:schemeClr val="bg1"/>
            </a:solidFill>
            <a:ln w="9525">
              <a:noFill/>
              <a:miter lim="800000"/>
              <a:headEnd/>
              <a:tailEnd/>
            </a:ln>
          </p:spPr>
          <p:txBody>
            <a:bodyPr>
              <a:spAutoFit/>
            </a:bodyPr>
            <a:lstStyle/>
            <a:p>
              <a:pPr>
                <a:spcBef>
                  <a:spcPct val="50000"/>
                </a:spcBef>
                <a:buFontTx/>
                <a:buChar char="•"/>
              </a:pPr>
              <a:r>
                <a:rPr lang="es-MX"/>
                <a:t>  Compactación</a:t>
              </a:r>
            </a:p>
            <a:p>
              <a:pPr>
                <a:spcBef>
                  <a:spcPct val="50000"/>
                </a:spcBef>
                <a:buFontTx/>
                <a:buChar char="•"/>
              </a:pPr>
              <a:r>
                <a:rPr lang="es-MX"/>
                <a:t>  Asentamientos</a:t>
              </a:r>
            </a:p>
            <a:p>
              <a:pPr>
                <a:spcBef>
                  <a:spcPct val="50000"/>
                </a:spcBef>
                <a:buFontTx/>
                <a:buChar char="•"/>
              </a:pPr>
              <a:r>
                <a:rPr lang="es-MX"/>
                <a:t>  Difusión</a:t>
              </a:r>
            </a:p>
            <a:p>
              <a:pPr>
                <a:spcBef>
                  <a:spcPct val="50000"/>
                </a:spcBef>
                <a:buFontTx/>
                <a:buChar char="•"/>
              </a:pPr>
              <a:r>
                <a:rPr lang="es-MX"/>
                <a:t>  Convección</a:t>
              </a:r>
              <a:endParaRPr lang="es-ES"/>
            </a:p>
          </p:txBody>
        </p:sp>
        <p:sp>
          <p:nvSpPr>
            <p:cNvPr id="7" name="Rectangle 18"/>
            <p:cNvSpPr>
              <a:spLocks noChangeArrowheads="1"/>
            </p:cNvSpPr>
            <p:nvPr/>
          </p:nvSpPr>
          <p:spPr bwMode="auto">
            <a:xfrm>
              <a:off x="2514600" y="1600200"/>
              <a:ext cx="685800" cy="4038600"/>
            </a:xfrm>
            <a:prstGeom prst="rect">
              <a:avLst/>
            </a:prstGeom>
            <a:solidFill>
              <a:schemeClr val="bg1"/>
            </a:solidFill>
            <a:ln w="9525">
              <a:solidFill>
                <a:schemeClr val="bg1"/>
              </a:solidFill>
              <a:miter lim="800000"/>
              <a:headEnd/>
              <a:tailEnd/>
            </a:ln>
          </p:spPr>
          <p:txBody>
            <a:bodyPr wrap="none" anchor="ctr"/>
            <a:lstStyle/>
            <a:p>
              <a:endParaRPr lang="es-MX"/>
            </a:p>
          </p:txBody>
        </p:sp>
      </p:gr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500042"/>
            <a:ext cx="8534400" cy="5943600"/>
            <a:chOff x="-3" y="-3"/>
            <a:chExt cx="5431" cy="4875"/>
          </a:xfrm>
        </p:grpSpPr>
        <p:grpSp>
          <p:nvGrpSpPr>
            <p:cNvPr id="3" name="Group 5"/>
            <p:cNvGrpSpPr>
              <a:grpSpLocks/>
            </p:cNvGrpSpPr>
            <p:nvPr/>
          </p:nvGrpSpPr>
          <p:grpSpPr bwMode="auto">
            <a:xfrm>
              <a:off x="0" y="0"/>
              <a:ext cx="5425" cy="4869"/>
              <a:chOff x="0" y="0"/>
              <a:chExt cx="5425" cy="4869"/>
            </a:xfrm>
          </p:grpSpPr>
          <p:grpSp>
            <p:nvGrpSpPr>
              <p:cNvPr id="5" name="Group 6"/>
              <p:cNvGrpSpPr>
                <a:grpSpLocks/>
              </p:cNvGrpSpPr>
              <p:nvPr/>
            </p:nvGrpSpPr>
            <p:grpSpPr bwMode="auto">
              <a:xfrm>
                <a:off x="0" y="0"/>
                <a:ext cx="1808" cy="681"/>
                <a:chOff x="0" y="0"/>
                <a:chExt cx="1808" cy="681"/>
              </a:xfrm>
            </p:grpSpPr>
            <p:sp>
              <p:nvSpPr>
                <p:cNvPr id="79" name="Rectangle 7"/>
                <p:cNvSpPr>
                  <a:spLocks noChangeArrowheads="1"/>
                </p:cNvSpPr>
                <p:nvPr/>
              </p:nvSpPr>
              <p:spPr bwMode="auto">
                <a:xfrm>
                  <a:off x="0" y="0"/>
                  <a:ext cx="1808" cy="681"/>
                </a:xfrm>
                <a:prstGeom prst="rect">
                  <a:avLst/>
                </a:prstGeom>
                <a:solidFill>
                  <a:srgbClr val="FFFFCA"/>
                </a:solidFill>
                <a:ln w="9525">
                  <a:noFill/>
                  <a:miter lim="800000"/>
                  <a:headEnd/>
                  <a:tailEnd/>
                </a:ln>
              </p:spPr>
              <p:txBody>
                <a:bodyPr/>
                <a:lstStyle/>
                <a:p>
                  <a:endParaRPr lang="es-MX">
                    <a:latin typeface="+mn-lt"/>
                  </a:endParaRPr>
                </a:p>
              </p:txBody>
            </p:sp>
            <p:grpSp>
              <p:nvGrpSpPr>
                <p:cNvPr id="80" name="Group 8"/>
                <p:cNvGrpSpPr>
                  <a:grpSpLocks/>
                </p:cNvGrpSpPr>
                <p:nvPr/>
              </p:nvGrpSpPr>
              <p:grpSpPr bwMode="auto">
                <a:xfrm>
                  <a:off x="0" y="0"/>
                  <a:ext cx="1808" cy="681"/>
                  <a:chOff x="0" y="0"/>
                  <a:chExt cx="1808" cy="681"/>
                </a:xfrm>
              </p:grpSpPr>
              <p:sp>
                <p:nvSpPr>
                  <p:cNvPr id="81" name="Rectangle 9"/>
                  <p:cNvSpPr>
                    <a:spLocks noChangeArrowheads="1"/>
                  </p:cNvSpPr>
                  <p:nvPr/>
                </p:nvSpPr>
                <p:spPr bwMode="auto">
                  <a:xfrm>
                    <a:off x="28" y="0"/>
                    <a:ext cx="1752" cy="681"/>
                  </a:xfrm>
                  <a:prstGeom prst="rect">
                    <a:avLst/>
                  </a:prstGeom>
                  <a:solidFill>
                    <a:srgbClr val="FFFFCA"/>
                  </a:solidFill>
                  <a:ln w="9525">
                    <a:noFill/>
                    <a:miter lim="800000"/>
                    <a:headEnd/>
                    <a:tailEnd/>
                  </a:ln>
                </p:spPr>
                <p:txBody>
                  <a:bodyPr/>
                  <a:lstStyle/>
                  <a:p>
                    <a:pPr algn="ctr"/>
                    <a:r>
                      <a:rPr lang="es-ES" sz="1200">
                        <a:latin typeface="+mn-lt"/>
                        <a:cs typeface="Times New Roman" pitchFamily="18" charset="0"/>
                      </a:rPr>
                      <a:t> </a:t>
                    </a:r>
                  </a:p>
                  <a:p>
                    <a:pPr algn="ctr" eaLnBrk="0" hangingPunct="0"/>
                    <a:endParaRPr lang="es-ES">
                      <a:latin typeface="+mn-lt"/>
                    </a:endParaRPr>
                  </a:p>
                </p:txBody>
              </p:sp>
              <p:sp>
                <p:nvSpPr>
                  <p:cNvPr id="82" name="Rectangle 10"/>
                  <p:cNvSpPr>
                    <a:spLocks noChangeArrowheads="1"/>
                  </p:cNvSpPr>
                  <p:nvPr/>
                </p:nvSpPr>
                <p:spPr bwMode="auto">
                  <a:xfrm>
                    <a:off x="0" y="0"/>
                    <a:ext cx="1808" cy="681"/>
                  </a:xfrm>
                  <a:prstGeom prst="rect">
                    <a:avLst/>
                  </a:prstGeom>
                  <a:noFill/>
                  <a:ln w="7">
                    <a:solidFill>
                      <a:srgbClr val="A0A0A0"/>
                    </a:solidFill>
                    <a:miter lim="800000"/>
                    <a:headEnd/>
                    <a:tailEnd/>
                  </a:ln>
                </p:spPr>
                <p:txBody>
                  <a:bodyPr/>
                  <a:lstStyle/>
                  <a:p>
                    <a:endParaRPr lang="es-MX">
                      <a:latin typeface="+mn-lt"/>
                    </a:endParaRPr>
                  </a:p>
                </p:txBody>
              </p:sp>
            </p:grpSp>
          </p:grpSp>
          <p:grpSp>
            <p:nvGrpSpPr>
              <p:cNvPr id="6" name="Group 11"/>
              <p:cNvGrpSpPr>
                <a:grpSpLocks/>
              </p:cNvGrpSpPr>
              <p:nvPr/>
            </p:nvGrpSpPr>
            <p:grpSpPr bwMode="auto">
              <a:xfrm>
                <a:off x="1808" y="0"/>
                <a:ext cx="1808" cy="681"/>
                <a:chOff x="1808" y="0"/>
                <a:chExt cx="1808" cy="681"/>
              </a:xfrm>
            </p:grpSpPr>
            <p:sp>
              <p:nvSpPr>
                <p:cNvPr id="75" name="Rectangle 12"/>
                <p:cNvSpPr>
                  <a:spLocks noChangeArrowheads="1"/>
                </p:cNvSpPr>
                <p:nvPr/>
              </p:nvSpPr>
              <p:spPr bwMode="auto">
                <a:xfrm>
                  <a:off x="1808" y="0"/>
                  <a:ext cx="1808" cy="681"/>
                </a:xfrm>
                <a:prstGeom prst="rect">
                  <a:avLst/>
                </a:prstGeom>
                <a:solidFill>
                  <a:srgbClr val="FFFFCA"/>
                </a:solidFill>
                <a:ln w="9525">
                  <a:noFill/>
                  <a:miter lim="800000"/>
                  <a:headEnd/>
                  <a:tailEnd/>
                </a:ln>
              </p:spPr>
              <p:txBody>
                <a:bodyPr/>
                <a:lstStyle/>
                <a:p>
                  <a:endParaRPr lang="es-MX">
                    <a:latin typeface="+mn-lt"/>
                  </a:endParaRPr>
                </a:p>
              </p:txBody>
            </p:sp>
            <p:grpSp>
              <p:nvGrpSpPr>
                <p:cNvPr id="76" name="Group 13"/>
                <p:cNvGrpSpPr>
                  <a:grpSpLocks/>
                </p:cNvGrpSpPr>
                <p:nvPr/>
              </p:nvGrpSpPr>
              <p:grpSpPr bwMode="auto">
                <a:xfrm>
                  <a:off x="1808" y="0"/>
                  <a:ext cx="1808" cy="681"/>
                  <a:chOff x="1808" y="0"/>
                  <a:chExt cx="1808" cy="681"/>
                </a:xfrm>
              </p:grpSpPr>
              <p:sp>
                <p:nvSpPr>
                  <p:cNvPr id="77" name="Rectangle 14"/>
                  <p:cNvSpPr>
                    <a:spLocks noChangeArrowheads="1"/>
                  </p:cNvSpPr>
                  <p:nvPr/>
                </p:nvSpPr>
                <p:spPr bwMode="auto">
                  <a:xfrm>
                    <a:off x="1836" y="0"/>
                    <a:ext cx="1752" cy="681"/>
                  </a:xfrm>
                  <a:prstGeom prst="rect">
                    <a:avLst/>
                  </a:prstGeom>
                  <a:solidFill>
                    <a:srgbClr val="FFFFCA"/>
                  </a:solidFill>
                  <a:ln w="9525">
                    <a:noFill/>
                    <a:miter lim="800000"/>
                    <a:headEnd/>
                    <a:tailEnd/>
                  </a:ln>
                </p:spPr>
                <p:txBody>
                  <a:bodyPr bIns="0"/>
                  <a:lstStyle/>
                  <a:p>
                    <a:pPr algn="ctr"/>
                    <a:r>
                      <a:rPr lang="es-ES" sz="2000" b="1">
                        <a:latin typeface="+mn-lt"/>
                        <a:cs typeface="Times New Roman" pitchFamily="18" charset="0"/>
                      </a:rPr>
                      <a:t>Digestión</a:t>
                    </a:r>
                  </a:p>
                  <a:p>
                    <a:pPr algn="ctr" eaLnBrk="0" hangingPunct="0"/>
                    <a:r>
                      <a:rPr lang="es-ES" b="1">
                        <a:latin typeface="+mn-lt"/>
                        <a:cs typeface="Times New Roman" pitchFamily="18" charset="0"/>
                      </a:rPr>
                      <a:t>aerobia</a:t>
                    </a:r>
                    <a:endParaRPr lang="es-ES" sz="1200">
                      <a:latin typeface="+mn-lt"/>
                      <a:cs typeface="Times New Roman" pitchFamily="18" charset="0"/>
                    </a:endParaRPr>
                  </a:p>
                  <a:p>
                    <a:pPr algn="ctr" eaLnBrk="0" hangingPunct="0"/>
                    <a:endParaRPr lang="es-ES">
                      <a:latin typeface="+mn-lt"/>
                    </a:endParaRPr>
                  </a:p>
                </p:txBody>
              </p:sp>
              <p:sp>
                <p:nvSpPr>
                  <p:cNvPr id="78" name="Rectangle 15"/>
                  <p:cNvSpPr>
                    <a:spLocks noChangeArrowheads="1"/>
                  </p:cNvSpPr>
                  <p:nvPr/>
                </p:nvSpPr>
                <p:spPr bwMode="auto">
                  <a:xfrm>
                    <a:off x="1808" y="0"/>
                    <a:ext cx="1808" cy="681"/>
                  </a:xfrm>
                  <a:prstGeom prst="rect">
                    <a:avLst/>
                  </a:prstGeom>
                  <a:noFill/>
                  <a:ln w="7">
                    <a:solidFill>
                      <a:srgbClr val="A0A0A0"/>
                    </a:solidFill>
                    <a:miter lim="800000"/>
                    <a:headEnd/>
                    <a:tailEnd/>
                  </a:ln>
                </p:spPr>
                <p:txBody>
                  <a:bodyPr/>
                  <a:lstStyle/>
                  <a:p>
                    <a:endParaRPr lang="es-MX">
                      <a:latin typeface="+mn-lt"/>
                    </a:endParaRPr>
                  </a:p>
                </p:txBody>
              </p:sp>
            </p:grpSp>
          </p:grpSp>
          <p:grpSp>
            <p:nvGrpSpPr>
              <p:cNvPr id="7" name="Group 16"/>
              <p:cNvGrpSpPr>
                <a:grpSpLocks/>
              </p:cNvGrpSpPr>
              <p:nvPr/>
            </p:nvGrpSpPr>
            <p:grpSpPr bwMode="auto">
              <a:xfrm>
                <a:off x="3616" y="0"/>
                <a:ext cx="1809" cy="681"/>
                <a:chOff x="3616" y="0"/>
                <a:chExt cx="1809" cy="681"/>
              </a:xfrm>
            </p:grpSpPr>
            <p:sp>
              <p:nvSpPr>
                <p:cNvPr id="71" name="Rectangle 17"/>
                <p:cNvSpPr>
                  <a:spLocks noChangeArrowheads="1"/>
                </p:cNvSpPr>
                <p:nvPr/>
              </p:nvSpPr>
              <p:spPr bwMode="auto">
                <a:xfrm>
                  <a:off x="3616" y="0"/>
                  <a:ext cx="1809" cy="681"/>
                </a:xfrm>
                <a:prstGeom prst="rect">
                  <a:avLst/>
                </a:prstGeom>
                <a:solidFill>
                  <a:srgbClr val="FFFFCA"/>
                </a:solidFill>
                <a:ln w="9525">
                  <a:noFill/>
                  <a:miter lim="800000"/>
                  <a:headEnd/>
                  <a:tailEnd/>
                </a:ln>
              </p:spPr>
              <p:txBody>
                <a:bodyPr/>
                <a:lstStyle/>
                <a:p>
                  <a:endParaRPr lang="es-MX">
                    <a:latin typeface="+mn-lt"/>
                  </a:endParaRPr>
                </a:p>
              </p:txBody>
            </p:sp>
            <p:grpSp>
              <p:nvGrpSpPr>
                <p:cNvPr id="72" name="Group 18"/>
                <p:cNvGrpSpPr>
                  <a:grpSpLocks/>
                </p:cNvGrpSpPr>
                <p:nvPr/>
              </p:nvGrpSpPr>
              <p:grpSpPr bwMode="auto">
                <a:xfrm>
                  <a:off x="3616" y="0"/>
                  <a:ext cx="1809" cy="681"/>
                  <a:chOff x="3616" y="0"/>
                  <a:chExt cx="1809" cy="681"/>
                </a:xfrm>
              </p:grpSpPr>
              <p:sp>
                <p:nvSpPr>
                  <p:cNvPr id="73" name="Rectangle 19"/>
                  <p:cNvSpPr>
                    <a:spLocks noChangeArrowheads="1"/>
                  </p:cNvSpPr>
                  <p:nvPr/>
                </p:nvSpPr>
                <p:spPr bwMode="auto">
                  <a:xfrm>
                    <a:off x="3644" y="0"/>
                    <a:ext cx="1753" cy="681"/>
                  </a:xfrm>
                  <a:prstGeom prst="rect">
                    <a:avLst/>
                  </a:prstGeom>
                  <a:solidFill>
                    <a:srgbClr val="FFFFCA"/>
                  </a:solidFill>
                  <a:ln w="9525">
                    <a:noFill/>
                    <a:miter lim="800000"/>
                    <a:headEnd/>
                    <a:tailEnd/>
                  </a:ln>
                </p:spPr>
                <p:txBody>
                  <a:bodyPr bIns="0"/>
                  <a:lstStyle/>
                  <a:p>
                    <a:pPr algn="ctr"/>
                    <a:r>
                      <a:rPr lang="es-ES" sz="2000" b="1">
                        <a:latin typeface="+mn-lt"/>
                        <a:cs typeface="Times New Roman" pitchFamily="18" charset="0"/>
                      </a:rPr>
                      <a:t>Digestión</a:t>
                    </a:r>
                  </a:p>
                  <a:p>
                    <a:pPr algn="ctr" eaLnBrk="0" hangingPunct="0"/>
                    <a:r>
                      <a:rPr lang="es-ES" b="1">
                        <a:latin typeface="+mn-lt"/>
                        <a:cs typeface="Times New Roman" pitchFamily="18" charset="0"/>
                      </a:rPr>
                      <a:t>anaerobia</a:t>
                    </a:r>
                    <a:endParaRPr lang="es-ES" sz="1200">
                      <a:latin typeface="+mn-lt"/>
                      <a:cs typeface="Times New Roman" pitchFamily="18" charset="0"/>
                    </a:endParaRPr>
                  </a:p>
                  <a:p>
                    <a:pPr algn="ctr" eaLnBrk="0" hangingPunct="0"/>
                    <a:endParaRPr lang="es-ES">
                      <a:latin typeface="+mn-lt"/>
                    </a:endParaRPr>
                  </a:p>
                </p:txBody>
              </p:sp>
              <p:sp>
                <p:nvSpPr>
                  <p:cNvPr id="74" name="Rectangle 20"/>
                  <p:cNvSpPr>
                    <a:spLocks noChangeArrowheads="1"/>
                  </p:cNvSpPr>
                  <p:nvPr/>
                </p:nvSpPr>
                <p:spPr bwMode="auto">
                  <a:xfrm>
                    <a:off x="3616" y="0"/>
                    <a:ext cx="1809" cy="681"/>
                  </a:xfrm>
                  <a:prstGeom prst="rect">
                    <a:avLst/>
                  </a:prstGeom>
                  <a:noFill/>
                  <a:ln w="7">
                    <a:solidFill>
                      <a:srgbClr val="A0A0A0"/>
                    </a:solidFill>
                    <a:miter lim="800000"/>
                    <a:headEnd/>
                    <a:tailEnd/>
                  </a:ln>
                </p:spPr>
                <p:txBody>
                  <a:bodyPr/>
                  <a:lstStyle/>
                  <a:p>
                    <a:endParaRPr lang="es-MX">
                      <a:latin typeface="+mn-lt"/>
                    </a:endParaRPr>
                  </a:p>
                </p:txBody>
              </p:sp>
            </p:grpSp>
          </p:grpSp>
          <p:grpSp>
            <p:nvGrpSpPr>
              <p:cNvPr id="8" name="Group 21"/>
              <p:cNvGrpSpPr>
                <a:grpSpLocks/>
              </p:cNvGrpSpPr>
              <p:nvPr/>
            </p:nvGrpSpPr>
            <p:grpSpPr bwMode="auto">
              <a:xfrm>
                <a:off x="0" y="681"/>
                <a:ext cx="1808" cy="509"/>
                <a:chOff x="0" y="681"/>
                <a:chExt cx="1808" cy="509"/>
              </a:xfrm>
            </p:grpSpPr>
            <p:sp>
              <p:nvSpPr>
                <p:cNvPr id="69" name="Rectangle 22"/>
                <p:cNvSpPr>
                  <a:spLocks noChangeArrowheads="1"/>
                </p:cNvSpPr>
                <p:nvPr/>
              </p:nvSpPr>
              <p:spPr bwMode="auto">
                <a:xfrm>
                  <a:off x="28" y="681"/>
                  <a:ext cx="1752" cy="509"/>
                </a:xfrm>
                <a:prstGeom prst="rect">
                  <a:avLst/>
                </a:prstGeom>
                <a:noFill/>
                <a:ln w="9525">
                  <a:noFill/>
                  <a:miter lim="800000"/>
                  <a:headEnd/>
                  <a:tailEnd/>
                </a:ln>
              </p:spPr>
              <p:txBody>
                <a:bodyPr bIns="0"/>
                <a:lstStyle/>
                <a:p>
                  <a:pPr algn="ctr"/>
                  <a:r>
                    <a:rPr lang="es-ES" sz="1800" b="1" dirty="0">
                      <a:latin typeface="+mn-lt"/>
                      <a:cs typeface="Times New Roman" pitchFamily="18" charset="0"/>
                    </a:rPr>
                    <a:t>Agua</a:t>
                  </a:r>
                </a:p>
                <a:p>
                  <a:pPr algn="ctr" eaLnBrk="0" hangingPunct="0"/>
                  <a:endParaRPr lang="es-ES" sz="1800" dirty="0">
                    <a:latin typeface="+mn-lt"/>
                  </a:endParaRPr>
                </a:p>
              </p:txBody>
            </p:sp>
            <p:sp>
              <p:nvSpPr>
                <p:cNvPr id="70" name="Rectangle 23"/>
                <p:cNvSpPr>
                  <a:spLocks noChangeArrowheads="1"/>
                </p:cNvSpPr>
                <p:nvPr/>
              </p:nvSpPr>
              <p:spPr bwMode="auto">
                <a:xfrm>
                  <a:off x="0" y="681"/>
                  <a:ext cx="1808" cy="509"/>
                </a:xfrm>
                <a:prstGeom prst="rect">
                  <a:avLst/>
                </a:prstGeom>
                <a:noFill/>
                <a:ln w="7">
                  <a:solidFill>
                    <a:srgbClr val="A0A0A0"/>
                  </a:solidFill>
                  <a:miter lim="800000"/>
                  <a:headEnd/>
                  <a:tailEnd/>
                </a:ln>
              </p:spPr>
              <p:txBody>
                <a:bodyPr/>
                <a:lstStyle/>
                <a:p>
                  <a:endParaRPr lang="es-MX">
                    <a:latin typeface="+mn-lt"/>
                  </a:endParaRPr>
                </a:p>
              </p:txBody>
            </p:sp>
          </p:grpSp>
          <p:grpSp>
            <p:nvGrpSpPr>
              <p:cNvPr id="9" name="Group 24"/>
              <p:cNvGrpSpPr>
                <a:grpSpLocks/>
              </p:cNvGrpSpPr>
              <p:nvPr/>
            </p:nvGrpSpPr>
            <p:grpSpPr bwMode="auto">
              <a:xfrm>
                <a:off x="1808" y="681"/>
                <a:ext cx="1808" cy="509"/>
                <a:chOff x="1808" y="681"/>
                <a:chExt cx="1808" cy="509"/>
              </a:xfrm>
            </p:grpSpPr>
            <p:sp>
              <p:nvSpPr>
                <p:cNvPr id="67" name="Rectangle 25"/>
                <p:cNvSpPr>
                  <a:spLocks noChangeArrowheads="1"/>
                </p:cNvSpPr>
                <p:nvPr/>
              </p:nvSpPr>
              <p:spPr bwMode="auto">
                <a:xfrm>
                  <a:off x="1836" y="681"/>
                  <a:ext cx="1752" cy="509"/>
                </a:xfrm>
                <a:prstGeom prst="rect">
                  <a:avLst/>
                </a:prstGeom>
                <a:noFill/>
                <a:ln w="9525">
                  <a:noFill/>
                  <a:miter lim="800000"/>
                  <a:headEnd/>
                  <a:tailEnd/>
                </a:ln>
              </p:spPr>
              <p:txBody>
                <a:bodyPr bIns="0"/>
                <a:lstStyle/>
                <a:p>
                  <a:pPr algn="ctr"/>
                  <a:r>
                    <a:rPr lang="es-ES" sz="1800" b="1">
                      <a:latin typeface="+mn-lt"/>
                      <a:cs typeface="Times New Roman" pitchFamily="18" charset="0"/>
                    </a:rPr>
                    <a:t>medio vector</a:t>
                  </a:r>
                </a:p>
                <a:p>
                  <a:pPr algn="ctr" eaLnBrk="0" hangingPunct="0"/>
                  <a:endParaRPr lang="es-ES" sz="1800">
                    <a:latin typeface="+mn-lt"/>
                  </a:endParaRPr>
                </a:p>
              </p:txBody>
            </p:sp>
            <p:sp>
              <p:nvSpPr>
                <p:cNvPr id="68" name="Rectangle 26"/>
                <p:cNvSpPr>
                  <a:spLocks noChangeArrowheads="1"/>
                </p:cNvSpPr>
                <p:nvPr/>
              </p:nvSpPr>
              <p:spPr bwMode="auto">
                <a:xfrm>
                  <a:off x="1808" y="681"/>
                  <a:ext cx="1808" cy="509"/>
                </a:xfrm>
                <a:prstGeom prst="rect">
                  <a:avLst/>
                </a:prstGeom>
                <a:noFill/>
                <a:ln w="7">
                  <a:solidFill>
                    <a:srgbClr val="A0A0A0"/>
                  </a:solidFill>
                  <a:miter lim="800000"/>
                  <a:headEnd/>
                  <a:tailEnd/>
                </a:ln>
              </p:spPr>
              <p:txBody>
                <a:bodyPr/>
                <a:lstStyle/>
                <a:p>
                  <a:endParaRPr lang="es-MX">
                    <a:latin typeface="+mn-lt"/>
                  </a:endParaRPr>
                </a:p>
              </p:txBody>
            </p:sp>
          </p:grpSp>
          <p:grpSp>
            <p:nvGrpSpPr>
              <p:cNvPr id="10" name="Group 27"/>
              <p:cNvGrpSpPr>
                <a:grpSpLocks/>
              </p:cNvGrpSpPr>
              <p:nvPr/>
            </p:nvGrpSpPr>
            <p:grpSpPr bwMode="auto">
              <a:xfrm>
                <a:off x="3616" y="681"/>
                <a:ext cx="1809" cy="509"/>
                <a:chOff x="3616" y="681"/>
                <a:chExt cx="1809" cy="509"/>
              </a:xfrm>
            </p:grpSpPr>
            <p:sp>
              <p:nvSpPr>
                <p:cNvPr id="65" name="Rectangle 28"/>
                <p:cNvSpPr>
                  <a:spLocks noChangeArrowheads="1"/>
                </p:cNvSpPr>
                <p:nvPr/>
              </p:nvSpPr>
              <p:spPr bwMode="auto">
                <a:xfrm>
                  <a:off x="3644" y="681"/>
                  <a:ext cx="1753" cy="509"/>
                </a:xfrm>
                <a:prstGeom prst="rect">
                  <a:avLst/>
                </a:prstGeom>
                <a:noFill/>
                <a:ln w="9525">
                  <a:noFill/>
                  <a:miter lim="800000"/>
                  <a:headEnd/>
                  <a:tailEnd/>
                </a:ln>
              </p:spPr>
              <p:txBody>
                <a:bodyPr/>
                <a:lstStyle/>
                <a:p>
                  <a:pPr algn="ctr"/>
                  <a:r>
                    <a:rPr lang="es-ES" sz="1800" b="1">
                      <a:latin typeface="+mn-lt"/>
                      <a:cs typeface="Times New Roman" pitchFamily="18" charset="0"/>
                    </a:rPr>
                    <a:t>medio Vector</a:t>
                  </a:r>
                  <a:endParaRPr lang="es-ES" sz="1200">
                    <a:latin typeface="+mn-lt"/>
                    <a:cs typeface="Times New Roman" pitchFamily="18" charset="0"/>
                  </a:endParaRPr>
                </a:p>
                <a:p>
                  <a:pPr algn="ctr" eaLnBrk="0" hangingPunct="0"/>
                  <a:endParaRPr lang="es-ES">
                    <a:latin typeface="+mn-lt"/>
                  </a:endParaRPr>
                </a:p>
              </p:txBody>
            </p:sp>
            <p:sp>
              <p:nvSpPr>
                <p:cNvPr id="66" name="Rectangle 29"/>
                <p:cNvSpPr>
                  <a:spLocks noChangeArrowheads="1"/>
                </p:cNvSpPr>
                <p:nvPr/>
              </p:nvSpPr>
              <p:spPr bwMode="auto">
                <a:xfrm>
                  <a:off x="3616" y="681"/>
                  <a:ext cx="1809" cy="509"/>
                </a:xfrm>
                <a:prstGeom prst="rect">
                  <a:avLst/>
                </a:prstGeom>
                <a:noFill/>
                <a:ln w="7">
                  <a:solidFill>
                    <a:srgbClr val="A0A0A0"/>
                  </a:solidFill>
                  <a:miter lim="800000"/>
                  <a:headEnd/>
                  <a:tailEnd/>
                </a:ln>
              </p:spPr>
              <p:txBody>
                <a:bodyPr/>
                <a:lstStyle/>
                <a:p>
                  <a:endParaRPr lang="es-MX">
                    <a:latin typeface="+mn-lt"/>
                  </a:endParaRPr>
                </a:p>
              </p:txBody>
            </p:sp>
          </p:grpSp>
          <p:grpSp>
            <p:nvGrpSpPr>
              <p:cNvPr id="11" name="Group 30"/>
              <p:cNvGrpSpPr>
                <a:grpSpLocks/>
              </p:cNvGrpSpPr>
              <p:nvPr/>
            </p:nvGrpSpPr>
            <p:grpSpPr bwMode="auto">
              <a:xfrm>
                <a:off x="0" y="1190"/>
                <a:ext cx="1808" cy="509"/>
                <a:chOff x="0" y="1190"/>
                <a:chExt cx="1808" cy="509"/>
              </a:xfrm>
            </p:grpSpPr>
            <p:sp>
              <p:nvSpPr>
                <p:cNvPr id="63" name="Rectangle 31"/>
                <p:cNvSpPr>
                  <a:spLocks noChangeArrowheads="1"/>
                </p:cNvSpPr>
                <p:nvPr/>
              </p:nvSpPr>
              <p:spPr bwMode="auto">
                <a:xfrm>
                  <a:off x="28" y="1190"/>
                  <a:ext cx="1752" cy="509"/>
                </a:xfrm>
                <a:prstGeom prst="rect">
                  <a:avLst/>
                </a:prstGeom>
                <a:noFill/>
                <a:ln w="9525">
                  <a:noFill/>
                  <a:miter lim="800000"/>
                  <a:headEnd/>
                  <a:tailEnd/>
                </a:ln>
              </p:spPr>
              <p:txBody>
                <a:bodyPr bIns="0"/>
                <a:lstStyle/>
                <a:p>
                  <a:pPr algn="ctr"/>
                  <a:r>
                    <a:rPr lang="es-ES" sz="1800" b="1">
                      <a:latin typeface="+mn-lt"/>
                      <a:cs typeface="Times New Roman" pitchFamily="18" charset="0"/>
                    </a:rPr>
                    <a:t>Oxígeno</a:t>
                  </a:r>
                </a:p>
                <a:p>
                  <a:pPr algn="ctr" eaLnBrk="0" hangingPunct="0"/>
                  <a:endParaRPr lang="es-ES" sz="1800">
                    <a:latin typeface="+mn-lt"/>
                  </a:endParaRPr>
                </a:p>
              </p:txBody>
            </p:sp>
            <p:sp>
              <p:nvSpPr>
                <p:cNvPr id="64" name="Rectangle 32"/>
                <p:cNvSpPr>
                  <a:spLocks noChangeArrowheads="1"/>
                </p:cNvSpPr>
                <p:nvPr/>
              </p:nvSpPr>
              <p:spPr bwMode="auto">
                <a:xfrm>
                  <a:off x="0" y="1190"/>
                  <a:ext cx="1808" cy="509"/>
                </a:xfrm>
                <a:prstGeom prst="rect">
                  <a:avLst/>
                </a:prstGeom>
                <a:noFill/>
                <a:ln w="7">
                  <a:solidFill>
                    <a:srgbClr val="A0A0A0"/>
                  </a:solidFill>
                  <a:miter lim="800000"/>
                  <a:headEnd/>
                  <a:tailEnd/>
                </a:ln>
              </p:spPr>
              <p:txBody>
                <a:bodyPr/>
                <a:lstStyle/>
                <a:p>
                  <a:endParaRPr lang="es-MX">
                    <a:latin typeface="+mn-lt"/>
                  </a:endParaRPr>
                </a:p>
              </p:txBody>
            </p:sp>
          </p:grpSp>
          <p:grpSp>
            <p:nvGrpSpPr>
              <p:cNvPr id="12" name="Group 33"/>
              <p:cNvGrpSpPr>
                <a:grpSpLocks/>
              </p:cNvGrpSpPr>
              <p:nvPr/>
            </p:nvGrpSpPr>
            <p:grpSpPr bwMode="auto">
              <a:xfrm>
                <a:off x="1808" y="1190"/>
                <a:ext cx="1808" cy="509"/>
                <a:chOff x="1808" y="1190"/>
                <a:chExt cx="1808" cy="509"/>
              </a:xfrm>
            </p:grpSpPr>
            <p:sp>
              <p:nvSpPr>
                <p:cNvPr id="61" name="Rectangle 34"/>
                <p:cNvSpPr>
                  <a:spLocks noChangeArrowheads="1"/>
                </p:cNvSpPr>
                <p:nvPr/>
              </p:nvSpPr>
              <p:spPr bwMode="auto">
                <a:xfrm>
                  <a:off x="1836" y="1190"/>
                  <a:ext cx="1752" cy="509"/>
                </a:xfrm>
                <a:prstGeom prst="rect">
                  <a:avLst/>
                </a:prstGeom>
                <a:noFill/>
                <a:ln w="9525">
                  <a:noFill/>
                  <a:miter lim="800000"/>
                  <a:headEnd/>
                  <a:tailEnd/>
                </a:ln>
              </p:spPr>
              <p:txBody>
                <a:bodyPr/>
                <a:lstStyle/>
                <a:p>
                  <a:pPr algn="ctr"/>
                  <a:r>
                    <a:rPr lang="es-ES" sz="1800" b="1">
                      <a:latin typeface="+mn-lt"/>
                      <a:cs typeface="Times New Roman" pitchFamily="18" charset="0"/>
                    </a:rPr>
                    <a:t>reactivo</a:t>
                  </a:r>
                  <a:endParaRPr lang="es-ES" sz="1200">
                    <a:latin typeface="+mn-lt"/>
                    <a:cs typeface="Times New Roman" pitchFamily="18" charset="0"/>
                  </a:endParaRPr>
                </a:p>
                <a:p>
                  <a:pPr algn="ctr" eaLnBrk="0" hangingPunct="0"/>
                  <a:endParaRPr lang="es-ES">
                    <a:latin typeface="+mn-lt"/>
                  </a:endParaRPr>
                </a:p>
              </p:txBody>
            </p:sp>
            <p:sp>
              <p:nvSpPr>
                <p:cNvPr id="62" name="Rectangle 35"/>
                <p:cNvSpPr>
                  <a:spLocks noChangeArrowheads="1"/>
                </p:cNvSpPr>
                <p:nvPr/>
              </p:nvSpPr>
              <p:spPr bwMode="auto">
                <a:xfrm>
                  <a:off x="1808" y="1190"/>
                  <a:ext cx="1808" cy="509"/>
                </a:xfrm>
                <a:prstGeom prst="rect">
                  <a:avLst/>
                </a:prstGeom>
                <a:noFill/>
                <a:ln w="7">
                  <a:solidFill>
                    <a:srgbClr val="A0A0A0"/>
                  </a:solidFill>
                  <a:miter lim="800000"/>
                  <a:headEnd/>
                  <a:tailEnd/>
                </a:ln>
              </p:spPr>
              <p:txBody>
                <a:bodyPr/>
                <a:lstStyle/>
                <a:p>
                  <a:endParaRPr lang="es-MX">
                    <a:latin typeface="+mn-lt"/>
                  </a:endParaRPr>
                </a:p>
              </p:txBody>
            </p:sp>
          </p:grpSp>
          <p:grpSp>
            <p:nvGrpSpPr>
              <p:cNvPr id="13" name="Group 36"/>
              <p:cNvGrpSpPr>
                <a:grpSpLocks/>
              </p:cNvGrpSpPr>
              <p:nvPr/>
            </p:nvGrpSpPr>
            <p:grpSpPr bwMode="auto">
              <a:xfrm>
                <a:off x="3616" y="1190"/>
                <a:ext cx="1809" cy="509"/>
                <a:chOff x="3616" y="1190"/>
                <a:chExt cx="1809" cy="509"/>
              </a:xfrm>
            </p:grpSpPr>
            <p:sp>
              <p:nvSpPr>
                <p:cNvPr id="59" name="Rectangle 37"/>
                <p:cNvSpPr>
                  <a:spLocks noChangeArrowheads="1"/>
                </p:cNvSpPr>
                <p:nvPr/>
              </p:nvSpPr>
              <p:spPr bwMode="auto">
                <a:xfrm>
                  <a:off x="3644" y="1190"/>
                  <a:ext cx="1753" cy="509"/>
                </a:xfrm>
                <a:prstGeom prst="rect">
                  <a:avLst/>
                </a:prstGeom>
                <a:noFill/>
                <a:ln w="9525">
                  <a:noFill/>
                  <a:miter lim="800000"/>
                  <a:headEnd/>
                  <a:tailEnd/>
                </a:ln>
              </p:spPr>
              <p:txBody>
                <a:bodyPr/>
                <a:lstStyle/>
                <a:p>
                  <a:pPr algn="ctr"/>
                  <a:r>
                    <a:rPr lang="es-ES" sz="1800" b="1">
                      <a:latin typeface="+mn-lt"/>
                      <a:cs typeface="Times New Roman" pitchFamily="18" charset="0"/>
                    </a:rPr>
                    <a:t>inhibidor</a:t>
                  </a:r>
                  <a:endParaRPr lang="es-ES" sz="1200">
                    <a:latin typeface="+mn-lt"/>
                    <a:cs typeface="Times New Roman" pitchFamily="18" charset="0"/>
                  </a:endParaRPr>
                </a:p>
                <a:p>
                  <a:pPr algn="ctr" eaLnBrk="0" hangingPunct="0"/>
                  <a:endParaRPr lang="es-ES">
                    <a:latin typeface="+mn-lt"/>
                  </a:endParaRPr>
                </a:p>
              </p:txBody>
            </p:sp>
            <p:sp>
              <p:nvSpPr>
                <p:cNvPr id="60" name="Rectangle 38"/>
                <p:cNvSpPr>
                  <a:spLocks noChangeArrowheads="1"/>
                </p:cNvSpPr>
                <p:nvPr/>
              </p:nvSpPr>
              <p:spPr bwMode="auto">
                <a:xfrm>
                  <a:off x="3616" y="1190"/>
                  <a:ext cx="1809" cy="509"/>
                </a:xfrm>
                <a:prstGeom prst="rect">
                  <a:avLst/>
                </a:prstGeom>
                <a:noFill/>
                <a:ln w="7">
                  <a:solidFill>
                    <a:srgbClr val="A0A0A0"/>
                  </a:solidFill>
                  <a:miter lim="800000"/>
                  <a:headEnd/>
                  <a:tailEnd/>
                </a:ln>
              </p:spPr>
              <p:txBody>
                <a:bodyPr/>
                <a:lstStyle/>
                <a:p>
                  <a:endParaRPr lang="es-MX">
                    <a:latin typeface="+mn-lt"/>
                  </a:endParaRPr>
                </a:p>
              </p:txBody>
            </p:sp>
          </p:grpSp>
          <p:grpSp>
            <p:nvGrpSpPr>
              <p:cNvPr id="14" name="Group 39"/>
              <p:cNvGrpSpPr>
                <a:grpSpLocks/>
              </p:cNvGrpSpPr>
              <p:nvPr/>
            </p:nvGrpSpPr>
            <p:grpSpPr bwMode="auto">
              <a:xfrm>
                <a:off x="0" y="1699"/>
                <a:ext cx="1808" cy="807"/>
                <a:chOff x="0" y="1699"/>
                <a:chExt cx="1808" cy="807"/>
              </a:xfrm>
            </p:grpSpPr>
            <p:sp>
              <p:nvSpPr>
                <p:cNvPr id="57" name="Rectangle 40"/>
                <p:cNvSpPr>
                  <a:spLocks noChangeArrowheads="1"/>
                </p:cNvSpPr>
                <p:nvPr/>
              </p:nvSpPr>
              <p:spPr bwMode="auto">
                <a:xfrm>
                  <a:off x="28" y="1699"/>
                  <a:ext cx="1752" cy="807"/>
                </a:xfrm>
                <a:prstGeom prst="rect">
                  <a:avLst/>
                </a:prstGeom>
                <a:noFill/>
                <a:ln w="9525">
                  <a:noFill/>
                  <a:miter lim="800000"/>
                  <a:headEnd/>
                  <a:tailEnd/>
                </a:ln>
              </p:spPr>
              <p:txBody>
                <a:bodyPr/>
                <a:lstStyle/>
                <a:p>
                  <a:pPr algn="ctr"/>
                  <a:r>
                    <a:rPr lang="es-ES" sz="1800" b="1">
                      <a:latin typeface="+mn-lt"/>
                      <a:cs typeface="Times New Roman" pitchFamily="18" charset="0"/>
                    </a:rPr>
                    <a:t>Microbiología</a:t>
                  </a:r>
                  <a:endParaRPr lang="es-ES" sz="1200">
                    <a:latin typeface="+mn-lt"/>
                    <a:cs typeface="Times New Roman" pitchFamily="18" charset="0"/>
                  </a:endParaRPr>
                </a:p>
                <a:p>
                  <a:pPr algn="ctr" eaLnBrk="0" hangingPunct="0"/>
                  <a:endParaRPr lang="es-ES">
                    <a:latin typeface="+mn-lt"/>
                  </a:endParaRPr>
                </a:p>
              </p:txBody>
            </p:sp>
            <p:sp>
              <p:nvSpPr>
                <p:cNvPr id="58" name="Rectangle 41"/>
                <p:cNvSpPr>
                  <a:spLocks noChangeArrowheads="1"/>
                </p:cNvSpPr>
                <p:nvPr/>
              </p:nvSpPr>
              <p:spPr bwMode="auto">
                <a:xfrm>
                  <a:off x="0" y="1699"/>
                  <a:ext cx="1808" cy="807"/>
                </a:xfrm>
                <a:prstGeom prst="rect">
                  <a:avLst/>
                </a:prstGeom>
                <a:noFill/>
                <a:ln w="7">
                  <a:solidFill>
                    <a:srgbClr val="A0A0A0"/>
                  </a:solidFill>
                  <a:miter lim="800000"/>
                  <a:headEnd/>
                  <a:tailEnd/>
                </a:ln>
              </p:spPr>
              <p:txBody>
                <a:bodyPr/>
                <a:lstStyle/>
                <a:p>
                  <a:endParaRPr lang="es-MX">
                    <a:latin typeface="+mn-lt"/>
                  </a:endParaRPr>
                </a:p>
              </p:txBody>
            </p:sp>
          </p:grpSp>
          <p:grpSp>
            <p:nvGrpSpPr>
              <p:cNvPr id="15" name="Group 42"/>
              <p:cNvGrpSpPr>
                <a:grpSpLocks/>
              </p:cNvGrpSpPr>
              <p:nvPr/>
            </p:nvGrpSpPr>
            <p:grpSpPr bwMode="auto">
              <a:xfrm>
                <a:off x="1808" y="1699"/>
                <a:ext cx="1808" cy="807"/>
                <a:chOff x="1808" y="1699"/>
                <a:chExt cx="1808" cy="807"/>
              </a:xfrm>
            </p:grpSpPr>
            <p:sp>
              <p:nvSpPr>
                <p:cNvPr id="55" name="Rectangle 43"/>
                <p:cNvSpPr>
                  <a:spLocks noChangeArrowheads="1"/>
                </p:cNvSpPr>
                <p:nvPr/>
              </p:nvSpPr>
              <p:spPr bwMode="auto">
                <a:xfrm>
                  <a:off x="1836" y="1699"/>
                  <a:ext cx="1752" cy="807"/>
                </a:xfrm>
                <a:prstGeom prst="rect">
                  <a:avLst/>
                </a:prstGeom>
                <a:noFill/>
                <a:ln w="9525">
                  <a:noFill/>
                  <a:miter lim="800000"/>
                  <a:headEnd/>
                  <a:tailEnd/>
                </a:ln>
              </p:spPr>
              <p:txBody>
                <a:bodyPr/>
                <a:lstStyle/>
                <a:p>
                  <a:pPr algn="ctr"/>
                  <a:r>
                    <a:rPr lang="es-ES" sz="1800" b="1" dirty="0">
                      <a:latin typeface="+mn-lt"/>
                      <a:cs typeface="Times New Roman" pitchFamily="18" charset="0"/>
                    </a:rPr>
                    <a:t>un solo tipo de bacteria es</a:t>
                  </a:r>
                  <a:endParaRPr lang="es-ES" sz="1200" dirty="0">
                    <a:latin typeface="+mn-lt"/>
                    <a:cs typeface="Times New Roman" pitchFamily="18" charset="0"/>
                  </a:endParaRPr>
                </a:p>
                <a:p>
                  <a:pPr algn="ctr" eaLnBrk="0" hangingPunct="0"/>
                  <a:r>
                    <a:rPr lang="es-ES" sz="1800" b="1" dirty="0">
                      <a:latin typeface="+mn-lt"/>
                      <a:cs typeface="Times New Roman" pitchFamily="18" charset="0"/>
                    </a:rPr>
                    <a:t>capaz de efectuar la digestión</a:t>
                  </a:r>
                  <a:endParaRPr lang="es-ES" sz="1200" dirty="0">
                    <a:latin typeface="+mn-lt"/>
                    <a:cs typeface="Times New Roman" pitchFamily="18" charset="0"/>
                  </a:endParaRPr>
                </a:p>
                <a:p>
                  <a:pPr algn="ctr" eaLnBrk="0" hangingPunct="0"/>
                  <a:endParaRPr lang="es-ES" dirty="0">
                    <a:latin typeface="+mn-lt"/>
                  </a:endParaRPr>
                </a:p>
              </p:txBody>
            </p:sp>
            <p:sp>
              <p:nvSpPr>
                <p:cNvPr id="56" name="Rectangle 44"/>
                <p:cNvSpPr>
                  <a:spLocks noChangeArrowheads="1"/>
                </p:cNvSpPr>
                <p:nvPr/>
              </p:nvSpPr>
              <p:spPr bwMode="auto">
                <a:xfrm>
                  <a:off x="1808" y="1699"/>
                  <a:ext cx="1808" cy="807"/>
                </a:xfrm>
                <a:prstGeom prst="rect">
                  <a:avLst/>
                </a:prstGeom>
                <a:noFill/>
                <a:ln w="7">
                  <a:solidFill>
                    <a:srgbClr val="A0A0A0"/>
                  </a:solidFill>
                  <a:miter lim="800000"/>
                  <a:headEnd/>
                  <a:tailEnd/>
                </a:ln>
              </p:spPr>
              <p:txBody>
                <a:bodyPr/>
                <a:lstStyle/>
                <a:p>
                  <a:endParaRPr lang="es-MX">
                    <a:latin typeface="+mn-lt"/>
                  </a:endParaRPr>
                </a:p>
              </p:txBody>
            </p:sp>
          </p:grpSp>
          <p:grpSp>
            <p:nvGrpSpPr>
              <p:cNvPr id="16" name="Group 45"/>
              <p:cNvGrpSpPr>
                <a:grpSpLocks/>
              </p:cNvGrpSpPr>
              <p:nvPr/>
            </p:nvGrpSpPr>
            <p:grpSpPr bwMode="auto">
              <a:xfrm>
                <a:off x="3616" y="1699"/>
                <a:ext cx="1809" cy="807"/>
                <a:chOff x="3616" y="1699"/>
                <a:chExt cx="1809" cy="807"/>
              </a:xfrm>
            </p:grpSpPr>
            <p:sp>
              <p:nvSpPr>
                <p:cNvPr id="53" name="Rectangle 46"/>
                <p:cNvSpPr>
                  <a:spLocks noChangeArrowheads="1"/>
                </p:cNvSpPr>
                <p:nvPr/>
              </p:nvSpPr>
              <p:spPr bwMode="auto">
                <a:xfrm>
                  <a:off x="3644" y="1699"/>
                  <a:ext cx="1753" cy="807"/>
                </a:xfrm>
                <a:prstGeom prst="rect">
                  <a:avLst/>
                </a:prstGeom>
                <a:noFill/>
                <a:ln w="9525">
                  <a:noFill/>
                  <a:miter lim="800000"/>
                  <a:headEnd/>
                  <a:tailEnd/>
                </a:ln>
              </p:spPr>
              <p:txBody>
                <a:bodyPr/>
                <a:lstStyle/>
                <a:p>
                  <a:pPr algn="ctr"/>
                  <a:r>
                    <a:rPr lang="es-ES" sz="1800" b="1" dirty="0">
                      <a:latin typeface="+mn-lt"/>
                      <a:cs typeface="Times New Roman" pitchFamily="18" charset="0"/>
                    </a:rPr>
                    <a:t>diversos grupos de bacterias deben intervenir para realizar la digestión</a:t>
                  </a:r>
                  <a:endParaRPr lang="es-ES" sz="1200" dirty="0">
                    <a:latin typeface="+mn-lt"/>
                    <a:cs typeface="Times New Roman" pitchFamily="18" charset="0"/>
                  </a:endParaRPr>
                </a:p>
                <a:p>
                  <a:pPr algn="ctr" eaLnBrk="0" hangingPunct="0"/>
                  <a:endParaRPr lang="es-ES" dirty="0">
                    <a:latin typeface="+mn-lt"/>
                  </a:endParaRPr>
                </a:p>
              </p:txBody>
            </p:sp>
            <p:sp>
              <p:nvSpPr>
                <p:cNvPr id="54" name="Rectangle 47"/>
                <p:cNvSpPr>
                  <a:spLocks noChangeArrowheads="1"/>
                </p:cNvSpPr>
                <p:nvPr/>
              </p:nvSpPr>
              <p:spPr bwMode="auto">
                <a:xfrm>
                  <a:off x="3616" y="1699"/>
                  <a:ext cx="1809" cy="807"/>
                </a:xfrm>
                <a:prstGeom prst="rect">
                  <a:avLst/>
                </a:prstGeom>
                <a:noFill/>
                <a:ln w="7">
                  <a:solidFill>
                    <a:srgbClr val="A0A0A0"/>
                  </a:solidFill>
                  <a:miter lim="800000"/>
                  <a:headEnd/>
                  <a:tailEnd/>
                </a:ln>
              </p:spPr>
              <p:txBody>
                <a:bodyPr/>
                <a:lstStyle/>
                <a:p>
                  <a:endParaRPr lang="es-MX">
                    <a:latin typeface="+mn-lt"/>
                  </a:endParaRPr>
                </a:p>
              </p:txBody>
            </p:sp>
          </p:grpSp>
          <p:grpSp>
            <p:nvGrpSpPr>
              <p:cNvPr id="17" name="Group 48"/>
              <p:cNvGrpSpPr>
                <a:grpSpLocks/>
              </p:cNvGrpSpPr>
              <p:nvPr/>
            </p:nvGrpSpPr>
            <p:grpSpPr bwMode="auto">
              <a:xfrm>
                <a:off x="0" y="2506"/>
                <a:ext cx="1808" cy="461"/>
                <a:chOff x="0" y="2506"/>
                <a:chExt cx="1808" cy="461"/>
              </a:xfrm>
            </p:grpSpPr>
            <p:sp>
              <p:nvSpPr>
                <p:cNvPr id="51" name="Rectangle 49"/>
                <p:cNvSpPr>
                  <a:spLocks noChangeArrowheads="1"/>
                </p:cNvSpPr>
                <p:nvPr/>
              </p:nvSpPr>
              <p:spPr bwMode="auto">
                <a:xfrm>
                  <a:off x="28" y="2506"/>
                  <a:ext cx="1752" cy="461"/>
                </a:xfrm>
                <a:prstGeom prst="rect">
                  <a:avLst/>
                </a:prstGeom>
                <a:noFill/>
                <a:ln w="9525">
                  <a:noFill/>
                  <a:miter lim="800000"/>
                  <a:headEnd/>
                  <a:tailEnd/>
                </a:ln>
              </p:spPr>
              <p:txBody>
                <a:bodyPr/>
                <a:lstStyle/>
                <a:p>
                  <a:pPr algn="ctr"/>
                  <a:r>
                    <a:rPr lang="es-ES" sz="1800" b="1">
                      <a:latin typeface="+mn-lt"/>
                      <a:cs typeface="Times New Roman" pitchFamily="18" charset="0"/>
                    </a:rPr>
                    <a:t>Producción de biomasa</a:t>
                  </a:r>
                  <a:endParaRPr lang="es-ES" sz="1200">
                    <a:latin typeface="+mn-lt"/>
                    <a:cs typeface="Times New Roman" pitchFamily="18" charset="0"/>
                  </a:endParaRPr>
                </a:p>
                <a:p>
                  <a:pPr algn="ctr" eaLnBrk="0" hangingPunct="0"/>
                  <a:endParaRPr lang="es-ES">
                    <a:latin typeface="+mn-lt"/>
                  </a:endParaRPr>
                </a:p>
              </p:txBody>
            </p:sp>
            <p:sp>
              <p:nvSpPr>
                <p:cNvPr id="52" name="Rectangle 50"/>
                <p:cNvSpPr>
                  <a:spLocks noChangeArrowheads="1"/>
                </p:cNvSpPr>
                <p:nvPr/>
              </p:nvSpPr>
              <p:spPr bwMode="auto">
                <a:xfrm>
                  <a:off x="0" y="2506"/>
                  <a:ext cx="1808"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18" name="Group 51"/>
              <p:cNvGrpSpPr>
                <a:grpSpLocks/>
              </p:cNvGrpSpPr>
              <p:nvPr/>
            </p:nvGrpSpPr>
            <p:grpSpPr bwMode="auto">
              <a:xfrm>
                <a:off x="1808" y="2506"/>
                <a:ext cx="1808" cy="461"/>
                <a:chOff x="1808" y="2506"/>
                <a:chExt cx="1808" cy="461"/>
              </a:xfrm>
            </p:grpSpPr>
            <p:sp>
              <p:nvSpPr>
                <p:cNvPr id="49" name="Rectangle 52"/>
                <p:cNvSpPr>
                  <a:spLocks noChangeArrowheads="1"/>
                </p:cNvSpPr>
                <p:nvPr/>
              </p:nvSpPr>
              <p:spPr bwMode="auto">
                <a:xfrm>
                  <a:off x="1836" y="2506"/>
                  <a:ext cx="1752" cy="461"/>
                </a:xfrm>
                <a:prstGeom prst="rect">
                  <a:avLst/>
                </a:prstGeom>
                <a:noFill/>
                <a:ln w="9525">
                  <a:noFill/>
                  <a:miter lim="800000"/>
                  <a:headEnd/>
                  <a:tailEnd/>
                </a:ln>
              </p:spPr>
              <p:txBody>
                <a:bodyPr/>
                <a:lstStyle/>
                <a:p>
                  <a:pPr algn="ctr"/>
                  <a:r>
                    <a:rPr lang="es-ES" sz="1800" b="1">
                      <a:latin typeface="+mn-lt"/>
                      <a:cs typeface="Times New Roman" pitchFamily="18" charset="0"/>
                    </a:rPr>
                    <a:t>importante</a:t>
                  </a:r>
                  <a:endParaRPr lang="es-ES" sz="1200">
                    <a:latin typeface="+mn-lt"/>
                    <a:cs typeface="Times New Roman" pitchFamily="18" charset="0"/>
                  </a:endParaRPr>
                </a:p>
                <a:p>
                  <a:pPr algn="ctr" eaLnBrk="0" hangingPunct="0"/>
                  <a:endParaRPr lang="es-ES">
                    <a:latin typeface="+mn-lt"/>
                  </a:endParaRPr>
                </a:p>
              </p:txBody>
            </p:sp>
            <p:sp>
              <p:nvSpPr>
                <p:cNvPr id="50" name="Rectangle 53"/>
                <p:cNvSpPr>
                  <a:spLocks noChangeArrowheads="1"/>
                </p:cNvSpPr>
                <p:nvPr/>
              </p:nvSpPr>
              <p:spPr bwMode="auto">
                <a:xfrm>
                  <a:off x="1808" y="2506"/>
                  <a:ext cx="1808"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19" name="Group 54"/>
              <p:cNvGrpSpPr>
                <a:grpSpLocks/>
              </p:cNvGrpSpPr>
              <p:nvPr/>
            </p:nvGrpSpPr>
            <p:grpSpPr bwMode="auto">
              <a:xfrm>
                <a:off x="3616" y="2506"/>
                <a:ext cx="1809" cy="461"/>
                <a:chOff x="3616" y="2506"/>
                <a:chExt cx="1809" cy="461"/>
              </a:xfrm>
            </p:grpSpPr>
            <p:sp>
              <p:nvSpPr>
                <p:cNvPr id="47" name="Rectangle 55"/>
                <p:cNvSpPr>
                  <a:spLocks noChangeArrowheads="1"/>
                </p:cNvSpPr>
                <p:nvPr/>
              </p:nvSpPr>
              <p:spPr bwMode="auto">
                <a:xfrm>
                  <a:off x="3644" y="2506"/>
                  <a:ext cx="1753" cy="461"/>
                </a:xfrm>
                <a:prstGeom prst="rect">
                  <a:avLst/>
                </a:prstGeom>
                <a:noFill/>
                <a:ln w="9525">
                  <a:noFill/>
                  <a:miter lim="800000"/>
                  <a:headEnd/>
                  <a:tailEnd/>
                </a:ln>
              </p:spPr>
              <p:txBody>
                <a:bodyPr/>
                <a:lstStyle/>
                <a:p>
                  <a:pPr algn="ctr"/>
                  <a:r>
                    <a:rPr lang="es-ES" sz="1800" b="1">
                      <a:latin typeface="+mn-lt"/>
                      <a:cs typeface="Times New Roman" pitchFamily="18" charset="0"/>
                    </a:rPr>
                    <a:t>débil</a:t>
                  </a:r>
                  <a:endParaRPr lang="es-ES" sz="1200">
                    <a:latin typeface="+mn-lt"/>
                    <a:cs typeface="Times New Roman" pitchFamily="18" charset="0"/>
                  </a:endParaRPr>
                </a:p>
                <a:p>
                  <a:pPr algn="ctr" eaLnBrk="0" hangingPunct="0"/>
                  <a:endParaRPr lang="es-ES">
                    <a:latin typeface="+mn-lt"/>
                  </a:endParaRPr>
                </a:p>
              </p:txBody>
            </p:sp>
            <p:sp>
              <p:nvSpPr>
                <p:cNvPr id="48" name="Rectangle 56"/>
                <p:cNvSpPr>
                  <a:spLocks noChangeArrowheads="1"/>
                </p:cNvSpPr>
                <p:nvPr/>
              </p:nvSpPr>
              <p:spPr bwMode="auto">
                <a:xfrm>
                  <a:off x="3616" y="2506"/>
                  <a:ext cx="1809"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20" name="Group 57"/>
              <p:cNvGrpSpPr>
                <a:grpSpLocks/>
              </p:cNvGrpSpPr>
              <p:nvPr/>
            </p:nvGrpSpPr>
            <p:grpSpPr bwMode="auto">
              <a:xfrm>
                <a:off x="0" y="2967"/>
                <a:ext cx="1808" cy="461"/>
                <a:chOff x="0" y="2967"/>
                <a:chExt cx="1808" cy="461"/>
              </a:xfrm>
            </p:grpSpPr>
            <p:sp>
              <p:nvSpPr>
                <p:cNvPr id="45" name="Rectangle 58"/>
                <p:cNvSpPr>
                  <a:spLocks noChangeArrowheads="1"/>
                </p:cNvSpPr>
                <p:nvPr/>
              </p:nvSpPr>
              <p:spPr bwMode="auto">
                <a:xfrm>
                  <a:off x="28" y="2967"/>
                  <a:ext cx="1752" cy="461"/>
                </a:xfrm>
                <a:prstGeom prst="rect">
                  <a:avLst/>
                </a:prstGeom>
                <a:noFill/>
                <a:ln w="9525">
                  <a:noFill/>
                  <a:miter lim="800000"/>
                  <a:headEnd/>
                  <a:tailEnd/>
                </a:ln>
              </p:spPr>
              <p:txBody>
                <a:bodyPr/>
                <a:lstStyle/>
                <a:p>
                  <a:pPr algn="ctr"/>
                  <a:r>
                    <a:rPr lang="es-ES" sz="1800" b="1">
                      <a:latin typeface="+mn-lt"/>
                      <a:cs typeface="Times New Roman" pitchFamily="18" charset="0"/>
                    </a:rPr>
                    <a:t>Calor de reacción</a:t>
                  </a:r>
                  <a:endParaRPr lang="es-ES" sz="1200">
                    <a:latin typeface="+mn-lt"/>
                    <a:cs typeface="Times New Roman" pitchFamily="18" charset="0"/>
                  </a:endParaRPr>
                </a:p>
                <a:p>
                  <a:pPr algn="ctr" eaLnBrk="0" hangingPunct="0"/>
                  <a:endParaRPr lang="es-ES">
                    <a:latin typeface="+mn-lt"/>
                  </a:endParaRPr>
                </a:p>
              </p:txBody>
            </p:sp>
            <p:sp>
              <p:nvSpPr>
                <p:cNvPr id="46" name="Rectangle 59"/>
                <p:cNvSpPr>
                  <a:spLocks noChangeArrowheads="1"/>
                </p:cNvSpPr>
                <p:nvPr/>
              </p:nvSpPr>
              <p:spPr bwMode="auto">
                <a:xfrm>
                  <a:off x="0" y="2967"/>
                  <a:ext cx="1808"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21" name="Group 60"/>
              <p:cNvGrpSpPr>
                <a:grpSpLocks/>
              </p:cNvGrpSpPr>
              <p:nvPr/>
            </p:nvGrpSpPr>
            <p:grpSpPr bwMode="auto">
              <a:xfrm>
                <a:off x="1808" y="2967"/>
                <a:ext cx="1808" cy="461"/>
                <a:chOff x="1808" y="2967"/>
                <a:chExt cx="1808" cy="461"/>
              </a:xfrm>
            </p:grpSpPr>
            <p:sp>
              <p:nvSpPr>
                <p:cNvPr id="43" name="Rectangle 61"/>
                <p:cNvSpPr>
                  <a:spLocks noChangeArrowheads="1"/>
                </p:cNvSpPr>
                <p:nvPr/>
              </p:nvSpPr>
              <p:spPr bwMode="auto">
                <a:xfrm>
                  <a:off x="1836" y="2967"/>
                  <a:ext cx="1752" cy="461"/>
                </a:xfrm>
                <a:prstGeom prst="rect">
                  <a:avLst/>
                </a:prstGeom>
                <a:noFill/>
                <a:ln w="9525">
                  <a:noFill/>
                  <a:miter lim="800000"/>
                  <a:headEnd/>
                  <a:tailEnd/>
                </a:ln>
              </p:spPr>
              <p:txBody>
                <a:bodyPr/>
                <a:lstStyle/>
                <a:p>
                  <a:pPr algn="ctr"/>
                  <a:r>
                    <a:rPr lang="es-ES" sz="1800" b="1">
                      <a:latin typeface="+mn-lt"/>
                      <a:cs typeface="Times New Roman" pitchFamily="18" charset="0"/>
                    </a:rPr>
                    <a:t>Fuertemente exotérmica</a:t>
                  </a:r>
                  <a:endParaRPr lang="es-ES" sz="1200">
                    <a:latin typeface="+mn-lt"/>
                    <a:cs typeface="Times New Roman" pitchFamily="18" charset="0"/>
                  </a:endParaRPr>
                </a:p>
                <a:p>
                  <a:pPr algn="ctr" eaLnBrk="0" hangingPunct="0"/>
                  <a:endParaRPr lang="es-ES">
                    <a:latin typeface="+mn-lt"/>
                  </a:endParaRPr>
                </a:p>
              </p:txBody>
            </p:sp>
            <p:sp>
              <p:nvSpPr>
                <p:cNvPr id="44" name="Rectangle 62"/>
                <p:cNvSpPr>
                  <a:spLocks noChangeArrowheads="1"/>
                </p:cNvSpPr>
                <p:nvPr/>
              </p:nvSpPr>
              <p:spPr bwMode="auto">
                <a:xfrm>
                  <a:off x="1808" y="2967"/>
                  <a:ext cx="1808"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22" name="Group 63"/>
              <p:cNvGrpSpPr>
                <a:grpSpLocks/>
              </p:cNvGrpSpPr>
              <p:nvPr/>
            </p:nvGrpSpPr>
            <p:grpSpPr bwMode="auto">
              <a:xfrm>
                <a:off x="3616" y="2967"/>
                <a:ext cx="1809" cy="461"/>
                <a:chOff x="3616" y="2967"/>
                <a:chExt cx="1809" cy="461"/>
              </a:xfrm>
            </p:grpSpPr>
            <p:sp>
              <p:nvSpPr>
                <p:cNvPr id="41" name="Rectangle 64"/>
                <p:cNvSpPr>
                  <a:spLocks noChangeArrowheads="1"/>
                </p:cNvSpPr>
                <p:nvPr/>
              </p:nvSpPr>
              <p:spPr bwMode="auto">
                <a:xfrm>
                  <a:off x="3644" y="2967"/>
                  <a:ext cx="1753" cy="461"/>
                </a:xfrm>
                <a:prstGeom prst="rect">
                  <a:avLst/>
                </a:prstGeom>
                <a:noFill/>
                <a:ln w="9525">
                  <a:noFill/>
                  <a:miter lim="800000"/>
                  <a:headEnd/>
                  <a:tailEnd/>
                </a:ln>
              </p:spPr>
              <p:txBody>
                <a:bodyPr/>
                <a:lstStyle/>
                <a:p>
                  <a:pPr algn="ctr"/>
                  <a:r>
                    <a:rPr lang="es-ES" sz="1800" b="1">
                      <a:latin typeface="+mn-lt"/>
                      <a:cs typeface="Times New Roman" pitchFamily="18" charset="0"/>
                    </a:rPr>
                    <a:t>Ligeramente exotérmica</a:t>
                  </a:r>
                  <a:endParaRPr lang="es-ES" sz="1200">
                    <a:latin typeface="+mn-lt"/>
                    <a:cs typeface="Times New Roman" pitchFamily="18" charset="0"/>
                  </a:endParaRPr>
                </a:p>
                <a:p>
                  <a:pPr algn="ctr" eaLnBrk="0" hangingPunct="0"/>
                  <a:endParaRPr lang="es-ES">
                    <a:latin typeface="+mn-lt"/>
                  </a:endParaRPr>
                </a:p>
              </p:txBody>
            </p:sp>
            <p:sp>
              <p:nvSpPr>
                <p:cNvPr id="42" name="Rectangle 65"/>
                <p:cNvSpPr>
                  <a:spLocks noChangeArrowheads="1"/>
                </p:cNvSpPr>
                <p:nvPr/>
              </p:nvSpPr>
              <p:spPr bwMode="auto">
                <a:xfrm>
                  <a:off x="3616" y="2967"/>
                  <a:ext cx="1809"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23" name="Group 66"/>
              <p:cNvGrpSpPr>
                <a:grpSpLocks/>
              </p:cNvGrpSpPr>
              <p:nvPr/>
            </p:nvGrpSpPr>
            <p:grpSpPr bwMode="auto">
              <a:xfrm>
                <a:off x="0" y="3428"/>
                <a:ext cx="1808" cy="461"/>
                <a:chOff x="0" y="3428"/>
                <a:chExt cx="1808" cy="461"/>
              </a:xfrm>
            </p:grpSpPr>
            <p:sp>
              <p:nvSpPr>
                <p:cNvPr id="39" name="Rectangle 67"/>
                <p:cNvSpPr>
                  <a:spLocks noChangeArrowheads="1"/>
                </p:cNvSpPr>
                <p:nvPr/>
              </p:nvSpPr>
              <p:spPr bwMode="auto">
                <a:xfrm>
                  <a:off x="28" y="3428"/>
                  <a:ext cx="1752" cy="461"/>
                </a:xfrm>
                <a:prstGeom prst="rect">
                  <a:avLst/>
                </a:prstGeom>
                <a:noFill/>
                <a:ln w="9525">
                  <a:noFill/>
                  <a:miter lim="800000"/>
                  <a:headEnd/>
                  <a:tailEnd/>
                </a:ln>
              </p:spPr>
              <p:txBody>
                <a:bodyPr/>
                <a:lstStyle/>
                <a:p>
                  <a:pPr algn="ctr"/>
                  <a:r>
                    <a:rPr lang="es-ES" sz="1800" b="1" dirty="0">
                      <a:latin typeface="+mn-lt"/>
                      <a:cs typeface="Times New Roman" pitchFamily="18" charset="0"/>
                    </a:rPr>
                    <a:t>Velocidad de reacción</a:t>
                  </a:r>
                  <a:endParaRPr lang="es-ES" sz="1200" dirty="0">
                    <a:latin typeface="+mn-lt"/>
                    <a:cs typeface="Times New Roman" pitchFamily="18" charset="0"/>
                  </a:endParaRPr>
                </a:p>
                <a:p>
                  <a:pPr algn="ctr" eaLnBrk="0" hangingPunct="0"/>
                  <a:endParaRPr lang="es-ES" dirty="0">
                    <a:latin typeface="+mn-lt"/>
                  </a:endParaRPr>
                </a:p>
              </p:txBody>
            </p:sp>
            <p:sp>
              <p:nvSpPr>
                <p:cNvPr id="40" name="Rectangle 68"/>
                <p:cNvSpPr>
                  <a:spLocks noChangeArrowheads="1"/>
                </p:cNvSpPr>
                <p:nvPr/>
              </p:nvSpPr>
              <p:spPr bwMode="auto">
                <a:xfrm>
                  <a:off x="0" y="3428"/>
                  <a:ext cx="1808"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24" name="Group 69"/>
              <p:cNvGrpSpPr>
                <a:grpSpLocks/>
              </p:cNvGrpSpPr>
              <p:nvPr/>
            </p:nvGrpSpPr>
            <p:grpSpPr bwMode="auto">
              <a:xfrm>
                <a:off x="1808" y="3428"/>
                <a:ext cx="1808" cy="461"/>
                <a:chOff x="1808" y="3428"/>
                <a:chExt cx="1808" cy="461"/>
              </a:xfrm>
            </p:grpSpPr>
            <p:sp>
              <p:nvSpPr>
                <p:cNvPr id="37" name="Rectangle 70"/>
                <p:cNvSpPr>
                  <a:spLocks noChangeArrowheads="1"/>
                </p:cNvSpPr>
                <p:nvPr/>
              </p:nvSpPr>
              <p:spPr bwMode="auto">
                <a:xfrm>
                  <a:off x="1836" y="3428"/>
                  <a:ext cx="1752" cy="461"/>
                </a:xfrm>
                <a:prstGeom prst="rect">
                  <a:avLst/>
                </a:prstGeom>
                <a:noFill/>
                <a:ln w="9525">
                  <a:noFill/>
                  <a:miter lim="800000"/>
                  <a:headEnd/>
                  <a:tailEnd/>
                </a:ln>
              </p:spPr>
              <p:txBody>
                <a:bodyPr/>
                <a:lstStyle/>
                <a:p>
                  <a:pPr algn="ctr"/>
                  <a:r>
                    <a:rPr lang="es-ES" sz="1800" b="1">
                      <a:latin typeface="+mn-lt"/>
                      <a:cs typeface="Times New Roman" pitchFamily="18" charset="0"/>
                    </a:rPr>
                    <a:t>de moderada a rápida</a:t>
                  </a:r>
                  <a:endParaRPr lang="es-ES" sz="1200">
                    <a:latin typeface="+mn-lt"/>
                    <a:cs typeface="Times New Roman" pitchFamily="18" charset="0"/>
                  </a:endParaRPr>
                </a:p>
                <a:p>
                  <a:pPr algn="ctr" eaLnBrk="0" hangingPunct="0"/>
                  <a:endParaRPr lang="es-ES">
                    <a:latin typeface="+mn-lt"/>
                  </a:endParaRPr>
                </a:p>
              </p:txBody>
            </p:sp>
            <p:sp>
              <p:nvSpPr>
                <p:cNvPr id="38" name="Rectangle 71"/>
                <p:cNvSpPr>
                  <a:spLocks noChangeArrowheads="1"/>
                </p:cNvSpPr>
                <p:nvPr/>
              </p:nvSpPr>
              <p:spPr bwMode="auto">
                <a:xfrm>
                  <a:off x="1808" y="3428"/>
                  <a:ext cx="1808"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25" name="Group 72"/>
              <p:cNvGrpSpPr>
                <a:grpSpLocks/>
              </p:cNvGrpSpPr>
              <p:nvPr/>
            </p:nvGrpSpPr>
            <p:grpSpPr bwMode="auto">
              <a:xfrm>
                <a:off x="3616" y="3428"/>
                <a:ext cx="1809" cy="461"/>
                <a:chOff x="3616" y="3428"/>
                <a:chExt cx="1809" cy="461"/>
              </a:xfrm>
            </p:grpSpPr>
            <p:sp>
              <p:nvSpPr>
                <p:cNvPr id="35" name="Rectangle 73"/>
                <p:cNvSpPr>
                  <a:spLocks noChangeArrowheads="1"/>
                </p:cNvSpPr>
                <p:nvPr/>
              </p:nvSpPr>
              <p:spPr bwMode="auto">
                <a:xfrm>
                  <a:off x="3644" y="3428"/>
                  <a:ext cx="1753" cy="461"/>
                </a:xfrm>
                <a:prstGeom prst="rect">
                  <a:avLst/>
                </a:prstGeom>
                <a:noFill/>
                <a:ln w="9525">
                  <a:noFill/>
                  <a:miter lim="800000"/>
                  <a:headEnd/>
                  <a:tailEnd/>
                </a:ln>
              </p:spPr>
              <p:txBody>
                <a:bodyPr/>
                <a:lstStyle/>
                <a:p>
                  <a:pPr algn="ctr"/>
                  <a:r>
                    <a:rPr lang="es-ES" sz="1800" b="1">
                      <a:latin typeface="+mn-lt"/>
                      <a:cs typeface="Times New Roman" pitchFamily="18" charset="0"/>
                    </a:rPr>
                    <a:t>lenta</a:t>
                  </a:r>
                  <a:endParaRPr lang="es-ES" sz="1200">
                    <a:latin typeface="+mn-lt"/>
                    <a:cs typeface="Times New Roman" pitchFamily="18" charset="0"/>
                  </a:endParaRPr>
                </a:p>
                <a:p>
                  <a:pPr algn="ctr" eaLnBrk="0" hangingPunct="0"/>
                  <a:endParaRPr lang="es-ES">
                    <a:latin typeface="+mn-lt"/>
                  </a:endParaRPr>
                </a:p>
              </p:txBody>
            </p:sp>
            <p:sp>
              <p:nvSpPr>
                <p:cNvPr id="36" name="Rectangle 74"/>
                <p:cNvSpPr>
                  <a:spLocks noChangeArrowheads="1"/>
                </p:cNvSpPr>
                <p:nvPr/>
              </p:nvSpPr>
              <p:spPr bwMode="auto">
                <a:xfrm>
                  <a:off x="3616" y="3428"/>
                  <a:ext cx="1809" cy="461"/>
                </a:xfrm>
                <a:prstGeom prst="rect">
                  <a:avLst/>
                </a:prstGeom>
                <a:noFill/>
                <a:ln w="7">
                  <a:solidFill>
                    <a:srgbClr val="A0A0A0"/>
                  </a:solidFill>
                  <a:miter lim="800000"/>
                  <a:headEnd/>
                  <a:tailEnd/>
                </a:ln>
              </p:spPr>
              <p:txBody>
                <a:bodyPr/>
                <a:lstStyle/>
                <a:p>
                  <a:endParaRPr lang="es-MX">
                    <a:latin typeface="+mn-lt"/>
                  </a:endParaRPr>
                </a:p>
              </p:txBody>
            </p:sp>
          </p:grpSp>
          <p:grpSp>
            <p:nvGrpSpPr>
              <p:cNvPr id="26" name="Group 75"/>
              <p:cNvGrpSpPr>
                <a:grpSpLocks/>
              </p:cNvGrpSpPr>
              <p:nvPr/>
            </p:nvGrpSpPr>
            <p:grpSpPr bwMode="auto">
              <a:xfrm>
                <a:off x="0" y="3889"/>
                <a:ext cx="1808" cy="980"/>
                <a:chOff x="0" y="3889"/>
                <a:chExt cx="1808" cy="980"/>
              </a:xfrm>
            </p:grpSpPr>
            <p:sp>
              <p:nvSpPr>
                <p:cNvPr id="33" name="Rectangle 76"/>
                <p:cNvSpPr>
                  <a:spLocks noChangeArrowheads="1"/>
                </p:cNvSpPr>
                <p:nvPr/>
              </p:nvSpPr>
              <p:spPr bwMode="auto">
                <a:xfrm>
                  <a:off x="28" y="3889"/>
                  <a:ext cx="1752" cy="980"/>
                </a:xfrm>
                <a:prstGeom prst="rect">
                  <a:avLst/>
                </a:prstGeom>
                <a:noFill/>
                <a:ln w="9525">
                  <a:noFill/>
                  <a:miter lim="800000"/>
                  <a:headEnd/>
                  <a:tailEnd/>
                </a:ln>
              </p:spPr>
              <p:txBody>
                <a:bodyPr/>
                <a:lstStyle/>
                <a:p>
                  <a:pPr algn="ctr"/>
                  <a:r>
                    <a:rPr lang="es-ES" sz="1800" b="1">
                      <a:latin typeface="+mn-lt"/>
                      <a:cs typeface="Times New Roman" pitchFamily="18" charset="0"/>
                    </a:rPr>
                    <a:t>Recuperación de energía</a:t>
                  </a:r>
                  <a:endParaRPr lang="es-ES" sz="1200">
                    <a:latin typeface="+mn-lt"/>
                    <a:cs typeface="Times New Roman" pitchFamily="18" charset="0"/>
                  </a:endParaRPr>
                </a:p>
                <a:p>
                  <a:pPr algn="ctr" eaLnBrk="0" hangingPunct="0"/>
                  <a:endParaRPr lang="es-ES">
                    <a:latin typeface="+mn-lt"/>
                  </a:endParaRPr>
                </a:p>
              </p:txBody>
            </p:sp>
            <p:sp>
              <p:nvSpPr>
                <p:cNvPr id="34" name="Rectangle 77"/>
                <p:cNvSpPr>
                  <a:spLocks noChangeArrowheads="1"/>
                </p:cNvSpPr>
                <p:nvPr/>
              </p:nvSpPr>
              <p:spPr bwMode="auto">
                <a:xfrm>
                  <a:off x="0" y="3889"/>
                  <a:ext cx="1808" cy="980"/>
                </a:xfrm>
                <a:prstGeom prst="rect">
                  <a:avLst/>
                </a:prstGeom>
                <a:noFill/>
                <a:ln w="7">
                  <a:solidFill>
                    <a:srgbClr val="A0A0A0"/>
                  </a:solidFill>
                  <a:miter lim="800000"/>
                  <a:headEnd/>
                  <a:tailEnd/>
                </a:ln>
              </p:spPr>
              <p:txBody>
                <a:bodyPr/>
                <a:lstStyle/>
                <a:p>
                  <a:endParaRPr lang="es-MX">
                    <a:latin typeface="+mn-lt"/>
                  </a:endParaRPr>
                </a:p>
              </p:txBody>
            </p:sp>
          </p:grpSp>
          <p:grpSp>
            <p:nvGrpSpPr>
              <p:cNvPr id="27" name="Group 78"/>
              <p:cNvGrpSpPr>
                <a:grpSpLocks/>
              </p:cNvGrpSpPr>
              <p:nvPr/>
            </p:nvGrpSpPr>
            <p:grpSpPr bwMode="auto">
              <a:xfrm>
                <a:off x="1808" y="3889"/>
                <a:ext cx="1808" cy="980"/>
                <a:chOff x="1808" y="3889"/>
                <a:chExt cx="1808" cy="980"/>
              </a:xfrm>
            </p:grpSpPr>
            <p:sp>
              <p:nvSpPr>
                <p:cNvPr id="31" name="Rectangle 79"/>
                <p:cNvSpPr>
                  <a:spLocks noChangeArrowheads="1"/>
                </p:cNvSpPr>
                <p:nvPr/>
              </p:nvSpPr>
              <p:spPr bwMode="auto">
                <a:xfrm>
                  <a:off x="1836" y="3889"/>
                  <a:ext cx="1752" cy="980"/>
                </a:xfrm>
                <a:prstGeom prst="rect">
                  <a:avLst/>
                </a:prstGeom>
                <a:noFill/>
                <a:ln w="9525">
                  <a:noFill/>
                  <a:miter lim="800000"/>
                  <a:headEnd/>
                  <a:tailEnd/>
                </a:ln>
              </p:spPr>
              <p:txBody>
                <a:bodyPr/>
                <a:lstStyle/>
                <a:p>
                  <a:pPr algn="ctr"/>
                  <a:r>
                    <a:rPr lang="es-ES" sz="1800" b="1">
                      <a:latin typeface="+mn-lt"/>
                      <a:cs typeface="Times New Roman" pitchFamily="18" charset="0"/>
                    </a:rPr>
                    <a:t>interés nulo</a:t>
                  </a:r>
                  <a:endParaRPr lang="es-ES" sz="1200">
                    <a:latin typeface="+mn-lt"/>
                    <a:cs typeface="Times New Roman" pitchFamily="18" charset="0"/>
                  </a:endParaRPr>
                </a:p>
                <a:p>
                  <a:pPr algn="ctr" eaLnBrk="0" hangingPunct="0"/>
                  <a:endParaRPr lang="es-ES">
                    <a:latin typeface="+mn-lt"/>
                  </a:endParaRPr>
                </a:p>
              </p:txBody>
            </p:sp>
            <p:sp>
              <p:nvSpPr>
                <p:cNvPr id="32" name="Rectangle 80"/>
                <p:cNvSpPr>
                  <a:spLocks noChangeArrowheads="1"/>
                </p:cNvSpPr>
                <p:nvPr/>
              </p:nvSpPr>
              <p:spPr bwMode="auto">
                <a:xfrm>
                  <a:off x="1808" y="3889"/>
                  <a:ext cx="1808" cy="980"/>
                </a:xfrm>
                <a:prstGeom prst="rect">
                  <a:avLst/>
                </a:prstGeom>
                <a:noFill/>
                <a:ln w="7">
                  <a:solidFill>
                    <a:srgbClr val="A0A0A0"/>
                  </a:solidFill>
                  <a:miter lim="800000"/>
                  <a:headEnd/>
                  <a:tailEnd/>
                </a:ln>
              </p:spPr>
              <p:txBody>
                <a:bodyPr/>
                <a:lstStyle/>
                <a:p>
                  <a:endParaRPr lang="es-MX">
                    <a:latin typeface="+mn-lt"/>
                  </a:endParaRPr>
                </a:p>
              </p:txBody>
            </p:sp>
          </p:grpSp>
          <p:grpSp>
            <p:nvGrpSpPr>
              <p:cNvPr id="28" name="Group 81"/>
              <p:cNvGrpSpPr>
                <a:grpSpLocks/>
              </p:cNvGrpSpPr>
              <p:nvPr/>
            </p:nvGrpSpPr>
            <p:grpSpPr bwMode="auto">
              <a:xfrm>
                <a:off x="3616" y="3889"/>
                <a:ext cx="1809" cy="980"/>
                <a:chOff x="3616" y="3889"/>
                <a:chExt cx="1809" cy="980"/>
              </a:xfrm>
            </p:grpSpPr>
            <p:sp>
              <p:nvSpPr>
                <p:cNvPr id="29" name="Rectangle 82"/>
                <p:cNvSpPr>
                  <a:spLocks noChangeArrowheads="1"/>
                </p:cNvSpPr>
                <p:nvPr/>
              </p:nvSpPr>
              <p:spPr bwMode="auto">
                <a:xfrm>
                  <a:off x="3644" y="3889"/>
                  <a:ext cx="1753" cy="980"/>
                </a:xfrm>
                <a:prstGeom prst="rect">
                  <a:avLst/>
                </a:prstGeom>
                <a:noFill/>
                <a:ln w="9525">
                  <a:noFill/>
                  <a:miter lim="800000"/>
                  <a:headEnd/>
                  <a:tailEnd/>
                </a:ln>
              </p:spPr>
              <p:txBody>
                <a:bodyPr/>
                <a:lstStyle/>
                <a:p>
                  <a:pPr algn="ctr"/>
                  <a:r>
                    <a:rPr lang="es-ES" sz="1800" b="1">
                      <a:latin typeface="+mn-lt"/>
                      <a:cs typeface="Times New Roman" pitchFamily="18" charset="0"/>
                    </a:rPr>
                    <a:t>˜96% de energía contenida en la M.O. original es reciclada bajo forma de metano</a:t>
                  </a:r>
                  <a:endParaRPr lang="es-ES" sz="1200">
                    <a:latin typeface="+mn-lt"/>
                    <a:cs typeface="Times New Roman" pitchFamily="18" charset="0"/>
                  </a:endParaRPr>
                </a:p>
                <a:p>
                  <a:pPr algn="ctr" eaLnBrk="0" hangingPunct="0"/>
                  <a:endParaRPr lang="es-ES">
                    <a:latin typeface="+mn-lt"/>
                  </a:endParaRPr>
                </a:p>
              </p:txBody>
            </p:sp>
            <p:sp>
              <p:nvSpPr>
                <p:cNvPr id="30" name="Rectangle 83"/>
                <p:cNvSpPr>
                  <a:spLocks noChangeArrowheads="1"/>
                </p:cNvSpPr>
                <p:nvPr/>
              </p:nvSpPr>
              <p:spPr bwMode="auto">
                <a:xfrm>
                  <a:off x="3616" y="3889"/>
                  <a:ext cx="1809" cy="980"/>
                </a:xfrm>
                <a:prstGeom prst="rect">
                  <a:avLst/>
                </a:prstGeom>
                <a:noFill/>
                <a:ln w="7">
                  <a:solidFill>
                    <a:srgbClr val="A0A0A0"/>
                  </a:solidFill>
                  <a:miter lim="800000"/>
                  <a:headEnd/>
                  <a:tailEnd/>
                </a:ln>
              </p:spPr>
              <p:txBody>
                <a:bodyPr/>
                <a:lstStyle/>
                <a:p>
                  <a:endParaRPr lang="es-MX">
                    <a:latin typeface="+mn-lt"/>
                  </a:endParaRPr>
                </a:p>
              </p:txBody>
            </p:sp>
          </p:grpSp>
        </p:grpSp>
        <p:sp>
          <p:nvSpPr>
            <p:cNvPr id="4" name="Rectangle 84"/>
            <p:cNvSpPr>
              <a:spLocks noChangeArrowheads="1"/>
            </p:cNvSpPr>
            <p:nvPr/>
          </p:nvSpPr>
          <p:spPr bwMode="auto">
            <a:xfrm>
              <a:off x="-3" y="-3"/>
              <a:ext cx="5431" cy="4875"/>
            </a:xfrm>
            <a:prstGeom prst="rect">
              <a:avLst/>
            </a:prstGeom>
            <a:noFill/>
            <a:ln w="9525">
              <a:solidFill>
                <a:srgbClr val="A0A0A0"/>
              </a:solidFill>
              <a:miter lim="800000"/>
              <a:headEnd/>
              <a:tailEnd/>
            </a:ln>
          </p:spPr>
          <p:txBody>
            <a:bodyPr/>
            <a:lstStyle/>
            <a:p>
              <a:endParaRPr lang="es-MX">
                <a:latin typeface="+mn-lt"/>
              </a:endParaRPr>
            </a:p>
          </p:txBody>
        </p:sp>
      </p:gr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28600" y="152400"/>
            <a:ext cx="8915400" cy="6019800"/>
            <a:chOff x="228600" y="152400"/>
            <a:chExt cx="9144000" cy="6019800"/>
          </a:xfrm>
        </p:grpSpPr>
        <p:sp>
          <p:nvSpPr>
            <p:cNvPr id="4" name="Text Box 12"/>
            <p:cNvSpPr txBox="1">
              <a:spLocks noChangeArrowheads="1"/>
            </p:cNvSpPr>
            <p:nvPr/>
          </p:nvSpPr>
          <p:spPr bwMode="auto">
            <a:xfrm>
              <a:off x="228600" y="152400"/>
              <a:ext cx="9144000" cy="369332"/>
            </a:xfrm>
            <a:prstGeom prst="rect">
              <a:avLst/>
            </a:prstGeom>
            <a:noFill/>
            <a:ln w="9525">
              <a:noFill/>
              <a:miter lim="800000"/>
              <a:headEnd/>
              <a:tailEnd/>
            </a:ln>
          </p:spPr>
          <p:txBody>
            <a:bodyPr>
              <a:spAutoFit/>
            </a:bodyPr>
            <a:lstStyle/>
            <a:p>
              <a:pPr>
                <a:spcBef>
                  <a:spcPct val="50000"/>
                </a:spcBef>
              </a:pPr>
              <a:r>
                <a:rPr lang="es-MX" b="1"/>
                <a:t>Composición del biogas generado en los sitios de disposición final.</a:t>
              </a:r>
              <a:endParaRPr lang="es-ES" b="1"/>
            </a:p>
          </p:txBody>
        </p:sp>
        <p:grpSp>
          <p:nvGrpSpPr>
            <p:cNvPr id="5" name="Group 80"/>
            <p:cNvGrpSpPr>
              <a:grpSpLocks/>
            </p:cNvGrpSpPr>
            <p:nvPr/>
          </p:nvGrpSpPr>
          <p:grpSpPr bwMode="auto">
            <a:xfrm>
              <a:off x="381002" y="838200"/>
              <a:ext cx="8534400" cy="5334000"/>
              <a:chOff x="-3" y="-3"/>
              <a:chExt cx="5376" cy="5036"/>
            </a:xfrm>
          </p:grpSpPr>
          <p:grpSp>
            <p:nvGrpSpPr>
              <p:cNvPr id="6" name="Group 81"/>
              <p:cNvGrpSpPr>
                <a:grpSpLocks/>
              </p:cNvGrpSpPr>
              <p:nvPr/>
            </p:nvGrpSpPr>
            <p:grpSpPr bwMode="auto">
              <a:xfrm>
                <a:off x="0" y="0"/>
                <a:ext cx="5370" cy="5030"/>
                <a:chOff x="0" y="0"/>
                <a:chExt cx="5370" cy="5030"/>
              </a:xfrm>
            </p:grpSpPr>
            <p:grpSp>
              <p:nvGrpSpPr>
                <p:cNvPr id="8" name="Group 82"/>
                <p:cNvGrpSpPr>
                  <a:grpSpLocks/>
                </p:cNvGrpSpPr>
                <p:nvPr/>
              </p:nvGrpSpPr>
              <p:grpSpPr bwMode="auto">
                <a:xfrm>
                  <a:off x="0" y="0"/>
                  <a:ext cx="2604" cy="518"/>
                  <a:chOff x="0" y="0"/>
                  <a:chExt cx="2604" cy="518"/>
                </a:xfrm>
              </p:grpSpPr>
              <p:sp>
                <p:nvSpPr>
                  <p:cNvPr id="68" name="Rectangle 83"/>
                  <p:cNvSpPr>
                    <a:spLocks noChangeArrowheads="1"/>
                  </p:cNvSpPr>
                  <p:nvPr/>
                </p:nvSpPr>
                <p:spPr bwMode="auto">
                  <a:xfrm>
                    <a:off x="0" y="0"/>
                    <a:ext cx="2604" cy="518"/>
                  </a:xfrm>
                  <a:prstGeom prst="rect">
                    <a:avLst/>
                  </a:prstGeom>
                  <a:solidFill>
                    <a:srgbClr val="FFFFCA"/>
                  </a:solidFill>
                  <a:ln w="9525">
                    <a:noFill/>
                    <a:miter lim="800000"/>
                    <a:headEnd/>
                    <a:tailEnd/>
                  </a:ln>
                </p:spPr>
                <p:txBody>
                  <a:bodyPr/>
                  <a:lstStyle/>
                  <a:p>
                    <a:endParaRPr lang="es-MX"/>
                  </a:p>
                </p:txBody>
              </p:sp>
              <p:grpSp>
                <p:nvGrpSpPr>
                  <p:cNvPr id="69" name="Group 84"/>
                  <p:cNvGrpSpPr>
                    <a:grpSpLocks/>
                  </p:cNvGrpSpPr>
                  <p:nvPr/>
                </p:nvGrpSpPr>
                <p:grpSpPr bwMode="auto">
                  <a:xfrm>
                    <a:off x="0" y="0"/>
                    <a:ext cx="2604" cy="518"/>
                    <a:chOff x="0" y="0"/>
                    <a:chExt cx="2604" cy="518"/>
                  </a:xfrm>
                </p:grpSpPr>
                <p:sp>
                  <p:nvSpPr>
                    <p:cNvPr id="70" name="Rectangle 85"/>
                    <p:cNvSpPr>
                      <a:spLocks noChangeArrowheads="1"/>
                    </p:cNvSpPr>
                    <p:nvPr/>
                  </p:nvSpPr>
                  <p:spPr bwMode="auto">
                    <a:xfrm>
                      <a:off x="28" y="0"/>
                      <a:ext cx="2548" cy="518"/>
                    </a:xfrm>
                    <a:prstGeom prst="rect">
                      <a:avLst/>
                    </a:prstGeom>
                    <a:solidFill>
                      <a:srgbClr val="FFFFCA"/>
                    </a:solidFill>
                    <a:ln w="9525">
                      <a:noFill/>
                      <a:miter lim="800000"/>
                      <a:headEnd/>
                      <a:tailEnd/>
                    </a:ln>
                  </p:spPr>
                  <p:txBody>
                    <a:bodyPr bIns="0"/>
                    <a:lstStyle/>
                    <a:p>
                      <a:pPr algn="ctr"/>
                      <a:r>
                        <a:rPr lang="es-ES" b="1">
                          <a:cs typeface="Times New Roman" pitchFamily="18" charset="0"/>
                        </a:rPr>
                        <a:t>Componente</a:t>
                      </a:r>
                    </a:p>
                    <a:p>
                      <a:pPr algn="ctr" eaLnBrk="0" hangingPunct="0"/>
                      <a:endParaRPr lang="es-ES"/>
                    </a:p>
                  </p:txBody>
                </p:sp>
                <p:sp>
                  <p:nvSpPr>
                    <p:cNvPr id="71" name="Rectangle 86"/>
                    <p:cNvSpPr>
                      <a:spLocks noChangeArrowheads="1"/>
                    </p:cNvSpPr>
                    <p:nvPr/>
                  </p:nvSpPr>
                  <p:spPr bwMode="auto">
                    <a:xfrm>
                      <a:off x="0" y="0"/>
                      <a:ext cx="2604" cy="518"/>
                    </a:xfrm>
                    <a:prstGeom prst="rect">
                      <a:avLst/>
                    </a:prstGeom>
                    <a:noFill/>
                    <a:ln w="7">
                      <a:solidFill>
                        <a:srgbClr val="A0A0A0"/>
                      </a:solidFill>
                      <a:miter lim="800000"/>
                      <a:headEnd/>
                      <a:tailEnd/>
                    </a:ln>
                  </p:spPr>
                  <p:txBody>
                    <a:bodyPr/>
                    <a:lstStyle/>
                    <a:p>
                      <a:endParaRPr lang="es-MX"/>
                    </a:p>
                  </p:txBody>
                </p:sp>
              </p:grpSp>
            </p:grpSp>
            <p:grpSp>
              <p:nvGrpSpPr>
                <p:cNvPr id="9" name="Group 87"/>
                <p:cNvGrpSpPr>
                  <a:grpSpLocks/>
                </p:cNvGrpSpPr>
                <p:nvPr/>
              </p:nvGrpSpPr>
              <p:grpSpPr bwMode="auto">
                <a:xfrm>
                  <a:off x="2604" y="0"/>
                  <a:ext cx="2766" cy="518"/>
                  <a:chOff x="2604" y="0"/>
                  <a:chExt cx="2766" cy="518"/>
                </a:xfrm>
              </p:grpSpPr>
              <p:sp>
                <p:nvSpPr>
                  <p:cNvPr id="64" name="Rectangle 88"/>
                  <p:cNvSpPr>
                    <a:spLocks noChangeArrowheads="1"/>
                  </p:cNvSpPr>
                  <p:nvPr/>
                </p:nvSpPr>
                <p:spPr bwMode="auto">
                  <a:xfrm>
                    <a:off x="2604" y="0"/>
                    <a:ext cx="2766" cy="518"/>
                  </a:xfrm>
                  <a:prstGeom prst="rect">
                    <a:avLst/>
                  </a:prstGeom>
                  <a:solidFill>
                    <a:srgbClr val="FFFFCA"/>
                  </a:solidFill>
                  <a:ln w="9525">
                    <a:noFill/>
                    <a:miter lim="800000"/>
                    <a:headEnd/>
                    <a:tailEnd/>
                  </a:ln>
                </p:spPr>
                <p:txBody>
                  <a:bodyPr/>
                  <a:lstStyle/>
                  <a:p>
                    <a:endParaRPr lang="es-MX"/>
                  </a:p>
                </p:txBody>
              </p:sp>
              <p:grpSp>
                <p:nvGrpSpPr>
                  <p:cNvPr id="65" name="Group 89"/>
                  <p:cNvGrpSpPr>
                    <a:grpSpLocks/>
                  </p:cNvGrpSpPr>
                  <p:nvPr/>
                </p:nvGrpSpPr>
                <p:grpSpPr bwMode="auto">
                  <a:xfrm>
                    <a:off x="2604" y="0"/>
                    <a:ext cx="2766" cy="518"/>
                    <a:chOff x="2604" y="0"/>
                    <a:chExt cx="2766" cy="518"/>
                  </a:xfrm>
                </p:grpSpPr>
                <p:sp>
                  <p:nvSpPr>
                    <p:cNvPr id="66" name="Rectangle 90"/>
                    <p:cNvSpPr>
                      <a:spLocks noChangeArrowheads="1"/>
                    </p:cNvSpPr>
                    <p:nvPr/>
                  </p:nvSpPr>
                  <p:spPr bwMode="auto">
                    <a:xfrm>
                      <a:off x="2632" y="0"/>
                      <a:ext cx="2710" cy="518"/>
                    </a:xfrm>
                    <a:prstGeom prst="rect">
                      <a:avLst/>
                    </a:prstGeom>
                    <a:solidFill>
                      <a:srgbClr val="FFFFCA"/>
                    </a:solidFill>
                    <a:ln w="9525">
                      <a:noFill/>
                      <a:miter lim="800000"/>
                      <a:headEnd/>
                      <a:tailEnd/>
                    </a:ln>
                  </p:spPr>
                  <p:txBody>
                    <a:bodyPr/>
                    <a:lstStyle/>
                    <a:p>
                      <a:pPr algn="ctr"/>
                      <a:r>
                        <a:rPr lang="es-ES" b="1">
                          <a:cs typeface="Times New Roman" pitchFamily="18" charset="0"/>
                        </a:rPr>
                        <a:t>Porcentaje (base volumen seco)</a:t>
                      </a:r>
                      <a:endParaRPr lang="es-ES" sz="1200">
                        <a:cs typeface="Times New Roman" pitchFamily="18" charset="0"/>
                      </a:endParaRPr>
                    </a:p>
                    <a:p>
                      <a:pPr algn="ctr" eaLnBrk="0" hangingPunct="0"/>
                      <a:endParaRPr lang="es-ES"/>
                    </a:p>
                  </p:txBody>
                </p:sp>
                <p:sp>
                  <p:nvSpPr>
                    <p:cNvPr id="67" name="Rectangle 91"/>
                    <p:cNvSpPr>
                      <a:spLocks noChangeArrowheads="1"/>
                    </p:cNvSpPr>
                    <p:nvPr/>
                  </p:nvSpPr>
                  <p:spPr bwMode="auto">
                    <a:xfrm>
                      <a:off x="2604" y="0"/>
                      <a:ext cx="2766" cy="518"/>
                    </a:xfrm>
                    <a:prstGeom prst="rect">
                      <a:avLst/>
                    </a:prstGeom>
                    <a:noFill/>
                    <a:ln w="7">
                      <a:solidFill>
                        <a:srgbClr val="A0A0A0"/>
                      </a:solidFill>
                      <a:miter lim="800000"/>
                      <a:headEnd/>
                      <a:tailEnd/>
                    </a:ln>
                  </p:spPr>
                  <p:txBody>
                    <a:bodyPr/>
                    <a:lstStyle/>
                    <a:p>
                      <a:endParaRPr lang="es-MX"/>
                    </a:p>
                  </p:txBody>
                </p:sp>
              </p:grpSp>
            </p:grpSp>
            <p:grpSp>
              <p:nvGrpSpPr>
                <p:cNvPr id="10" name="Group 92"/>
                <p:cNvGrpSpPr>
                  <a:grpSpLocks/>
                </p:cNvGrpSpPr>
                <p:nvPr/>
              </p:nvGrpSpPr>
              <p:grpSpPr bwMode="auto">
                <a:xfrm>
                  <a:off x="0" y="518"/>
                  <a:ext cx="2604" cy="480"/>
                  <a:chOff x="0" y="518"/>
                  <a:chExt cx="2604" cy="480"/>
                </a:xfrm>
              </p:grpSpPr>
              <p:sp>
                <p:nvSpPr>
                  <p:cNvPr id="62" name="Rectangle 93"/>
                  <p:cNvSpPr>
                    <a:spLocks noChangeArrowheads="1"/>
                  </p:cNvSpPr>
                  <p:nvPr/>
                </p:nvSpPr>
                <p:spPr bwMode="auto">
                  <a:xfrm>
                    <a:off x="28" y="518"/>
                    <a:ext cx="2548" cy="480"/>
                  </a:xfrm>
                  <a:prstGeom prst="rect">
                    <a:avLst/>
                  </a:prstGeom>
                  <a:noFill/>
                  <a:ln w="9525">
                    <a:noFill/>
                    <a:miter lim="800000"/>
                    <a:headEnd/>
                    <a:tailEnd/>
                  </a:ln>
                </p:spPr>
                <p:txBody>
                  <a:bodyPr bIns="0"/>
                  <a:lstStyle/>
                  <a:p>
                    <a:r>
                      <a:rPr lang="es-ES" sz="2000" b="1">
                        <a:cs typeface="Times New Roman" pitchFamily="18" charset="0"/>
                      </a:rPr>
                      <a:t>Metano</a:t>
                    </a:r>
                  </a:p>
                  <a:p>
                    <a:pPr eaLnBrk="0" hangingPunct="0"/>
                    <a:endParaRPr lang="es-ES" sz="2000"/>
                  </a:p>
                </p:txBody>
              </p:sp>
              <p:sp>
                <p:nvSpPr>
                  <p:cNvPr id="63" name="Rectangle 94"/>
                  <p:cNvSpPr>
                    <a:spLocks noChangeArrowheads="1"/>
                  </p:cNvSpPr>
                  <p:nvPr/>
                </p:nvSpPr>
                <p:spPr bwMode="auto">
                  <a:xfrm>
                    <a:off x="0" y="518"/>
                    <a:ext cx="2604" cy="480"/>
                  </a:xfrm>
                  <a:prstGeom prst="rect">
                    <a:avLst/>
                  </a:prstGeom>
                  <a:noFill/>
                  <a:ln w="7">
                    <a:solidFill>
                      <a:srgbClr val="A0A0A0"/>
                    </a:solidFill>
                    <a:miter lim="800000"/>
                    <a:headEnd/>
                    <a:tailEnd/>
                  </a:ln>
                </p:spPr>
                <p:txBody>
                  <a:bodyPr/>
                  <a:lstStyle/>
                  <a:p>
                    <a:endParaRPr lang="es-MX"/>
                  </a:p>
                </p:txBody>
              </p:sp>
            </p:grpSp>
            <p:grpSp>
              <p:nvGrpSpPr>
                <p:cNvPr id="11" name="Group 95"/>
                <p:cNvGrpSpPr>
                  <a:grpSpLocks/>
                </p:cNvGrpSpPr>
                <p:nvPr/>
              </p:nvGrpSpPr>
              <p:grpSpPr bwMode="auto">
                <a:xfrm>
                  <a:off x="2604" y="518"/>
                  <a:ext cx="2766" cy="480"/>
                  <a:chOff x="2604" y="518"/>
                  <a:chExt cx="2766" cy="480"/>
                </a:xfrm>
              </p:grpSpPr>
              <p:sp>
                <p:nvSpPr>
                  <p:cNvPr id="60" name="Rectangle 96"/>
                  <p:cNvSpPr>
                    <a:spLocks noChangeArrowheads="1"/>
                  </p:cNvSpPr>
                  <p:nvPr/>
                </p:nvSpPr>
                <p:spPr bwMode="auto">
                  <a:xfrm>
                    <a:off x="2632" y="518"/>
                    <a:ext cx="2710" cy="480"/>
                  </a:xfrm>
                  <a:prstGeom prst="rect">
                    <a:avLst/>
                  </a:prstGeom>
                  <a:noFill/>
                  <a:ln w="9525">
                    <a:noFill/>
                    <a:miter lim="800000"/>
                    <a:headEnd/>
                    <a:tailEnd/>
                  </a:ln>
                </p:spPr>
                <p:txBody>
                  <a:bodyPr/>
                  <a:lstStyle/>
                  <a:p>
                    <a:pPr algn="ctr"/>
                    <a:r>
                      <a:rPr lang="es-ES" sz="2000">
                        <a:cs typeface="Times New Roman" pitchFamily="18" charset="0"/>
                      </a:rPr>
                      <a:t>40-60</a:t>
                    </a:r>
                    <a:endParaRPr lang="es-ES" sz="1200">
                      <a:cs typeface="Times New Roman" pitchFamily="18" charset="0"/>
                    </a:endParaRPr>
                  </a:p>
                  <a:p>
                    <a:pPr algn="ctr" eaLnBrk="0" hangingPunct="0"/>
                    <a:endParaRPr lang="es-ES"/>
                  </a:p>
                </p:txBody>
              </p:sp>
              <p:sp>
                <p:nvSpPr>
                  <p:cNvPr id="61" name="Rectangle 97"/>
                  <p:cNvSpPr>
                    <a:spLocks noChangeArrowheads="1"/>
                  </p:cNvSpPr>
                  <p:nvPr/>
                </p:nvSpPr>
                <p:spPr bwMode="auto">
                  <a:xfrm>
                    <a:off x="2604" y="518"/>
                    <a:ext cx="2766" cy="480"/>
                  </a:xfrm>
                  <a:prstGeom prst="rect">
                    <a:avLst/>
                  </a:prstGeom>
                  <a:noFill/>
                  <a:ln w="7">
                    <a:solidFill>
                      <a:srgbClr val="A0A0A0"/>
                    </a:solidFill>
                    <a:miter lim="800000"/>
                    <a:headEnd/>
                    <a:tailEnd/>
                  </a:ln>
                </p:spPr>
                <p:txBody>
                  <a:bodyPr/>
                  <a:lstStyle/>
                  <a:p>
                    <a:endParaRPr lang="es-MX"/>
                  </a:p>
                </p:txBody>
              </p:sp>
            </p:grpSp>
            <p:grpSp>
              <p:nvGrpSpPr>
                <p:cNvPr id="12" name="Group 98"/>
                <p:cNvGrpSpPr>
                  <a:grpSpLocks/>
                </p:cNvGrpSpPr>
                <p:nvPr/>
              </p:nvGrpSpPr>
              <p:grpSpPr bwMode="auto">
                <a:xfrm>
                  <a:off x="0" y="998"/>
                  <a:ext cx="2604" cy="480"/>
                  <a:chOff x="0" y="998"/>
                  <a:chExt cx="2604" cy="480"/>
                </a:xfrm>
              </p:grpSpPr>
              <p:sp>
                <p:nvSpPr>
                  <p:cNvPr id="58" name="Rectangle 99"/>
                  <p:cNvSpPr>
                    <a:spLocks noChangeArrowheads="1"/>
                  </p:cNvSpPr>
                  <p:nvPr/>
                </p:nvSpPr>
                <p:spPr bwMode="auto">
                  <a:xfrm>
                    <a:off x="28" y="998"/>
                    <a:ext cx="2548" cy="480"/>
                  </a:xfrm>
                  <a:prstGeom prst="rect">
                    <a:avLst/>
                  </a:prstGeom>
                  <a:noFill/>
                  <a:ln w="9525">
                    <a:noFill/>
                    <a:miter lim="800000"/>
                    <a:headEnd/>
                    <a:tailEnd/>
                  </a:ln>
                </p:spPr>
                <p:txBody>
                  <a:bodyPr/>
                  <a:lstStyle/>
                  <a:p>
                    <a:r>
                      <a:rPr lang="es-ES" sz="2000">
                        <a:cs typeface="Times New Roman" pitchFamily="18" charset="0"/>
                      </a:rPr>
                      <a:t>Dióxido de carbono</a:t>
                    </a:r>
                    <a:endParaRPr lang="es-ES" sz="1200">
                      <a:cs typeface="Times New Roman" pitchFamily="18" charset="0"/>
                    </a:endParaRPr>
                  </a:p>
                  <a:p>
                    <a:pPr eaLnBrk="0" hangingPunct="0"/>
                    <a:endParaRPr lang="es-ES"/>
                  </a:p>
                </p:txBody>
              </p:sp>
              <p:sp>
                <p:nvSpPr>
                  <p:cNvPr id="59" name="Rectangle 100"/>
                  <p:cNvSpPr>
                    <a:spLocks noChangeArrowheads="1"/>
                  </p:cNvSpPr>
                  <p:nvPr/>
                </p:nvSpPr>
                <p:spPr bwMode="auto">
                  <a:xfrm>
                    <a:off x="0" y="998"/>
                    <a:ext cx="2604" cy="480"/>
                  </a:xfrm>
                  <a:prstGeom prst="rect">
                    <a:avLst/>
                  </a:prstGeom>
                  <a:noFill/>
                  <a:ln w="7">
                    <a:solidFill>
                      <a:srgbClr val="A0A0A0"/>
                    </a:solidFill>
                    <a:miter lim="800000"/>
                    <a:headEnd/>
                    <a:tailEnd/>
                  </a:ln>
                </p:spPr>
                <p:txBody>
                  <a:bodyPr/>
                  <a:lstStyle/>
                  <a:p>
                    <a:endParaRPr lang="es-MX"/>
                  </a:p>
                </p:txBody>
              </p:sp>
            </p:grpSp>
            <p:grpSp>
              <p:nvGrpSpPr>
                <p:cNvPr id="13" name="Group 101"/>
                <p:cNvGrpSpPr>
                  <a:grpSpLocks/>
                </p:cNvGrpSpPr>
                <p:nvPr/>
              </p:nvGrpSpPr>
              <p:grpSpPr bwMode="auto">
                <a:xfrm>
                  <a:off x="2604" y="998"/>
                  <a:ext cx="2766" cy="480"/>
                  <a:chOff x="2604" y="998"/>
                  <a:chExt cx="2766" cy="480"/>
                </a:xfrm>
              </p:grpSpPr>
              <p:sp>
                <p:nvSpPr>
                  <p:cNvPr id="56" name="Rectangle 102"/>
                  <p:cNvSpPr>
                    <a:spLocks noChangeArrowheads="1"/>
                  </p:cNvSpPr>
                  <p:nvPr/>
                </p:nvSpPr>
                <p:spPr bwMode="auto">
                  <a:xfrm>
                    <a:off x="2632" y="998"/>
                    <a:ext cx="2710" cy="480"/>
                  </a:xfrm>
                  <a:prstGeom prst="rect">
                    <a:avLst/>
                  </a:prstGeom>
                  <a:noFill/>
                  <a:ln w="9525">
                    <a:noFill/>
                    <a:miter lim="800000"/>
                    <a:headEnd/>
                    <a:tailEnd/>
                  </a:ln>
                </p:spPr>
                <p:txBody>
                  <a:bodyPr/>
                  <a:lstStyle/>
                  <a:p>
                    <a:pPr algn="ctr"/>
                    <a:r>
                      <a:rPr lang="es-ES" sz="2000">
                        <a:cs typeface="Times New Roman" pitchFamily="18" charset="0"/>
                      </a:rPr>
                      <a:t>40-60</a:t>
                    </a:r>
                    <a:endParaRPr lang="es-ES" sz="1200">
                      <a:cs typeface="Times New Roman" pitchFamily="18" charset="0"/>
                    </a:endParaRPr>
                  </a:p>
                  <a:p>
                    <a:pPr algn="ctr" eaLnBrk="0" hangingPunct="0"/>
                    <a:endParaRPr lang="es-ES"/>
                  </a:p>
                </p:txBody>
              </p:sp>
              <p:sp>
                <p:nvSpPr>
                  <p:cNvPr id="57" name="Rectangle 103"/>
                  <p:cNvSpPr>
                    <a:spLocks noChangeArrowheads="1"/>
                  </p:cNvSpPr>
                  <p:nvPr/>
                </p:nvSpPr>
                <p:spPr bwMode="auto">
                  <a:xfrm>
                    <a:off x="2604" y="998"/>
                    <a:ext cx="2766" cy="480"/>
                  </a:xfrm>
                  <a:prstGeom prst="rect">
                    <a:avLst/>
                  </a:prstGeom>
                  <a:noFill/>
                  <a:ln w="7">
                    <a:solidFill>
                      <a:srgbClr val="A0A0A0"/>
                    </a:solidFill>
                    <a:miter lim="800000"/>
                    <a:headEnd/>
                    <a:tailEnd/>
                  </a:ln>
                </p:spPr>
                <p:txBody>
                  <a:bodyPr/>
                  <a:lstStyle/>
                  <a:p>
                    <a:endParaRPr lang="es-MX"/>
                  </a:p>
                </p:txBody>
              </p:sp>
            </p:grpSp>
            <p:grpSp>
              <p:nvGrpSpPr>
                <p:cNvPr id="14" name="Group 104"/>
                <p:cNvGrpSpPr>
                  <a:grpSpLocks/>
                </p:cNvGrpSpPr>
                <p:nvPr/>
              </p:nvGrpSpPr>
              <p:grpSpPr bwMode="auto">
                <a:xfrm>
                  <a:off x="0" y="1478"/>
                  <a:ext cx="2604" cy="480"/>
                  <a:chOff x="0" y="1478"/>
                  <a:chExt cx="2604" cy="480"/>
                </a:xfrm>
              </p:grpSpPr>
              <p:sp>
                <p:nvSpPr>
                  <p:cNvPr id="54" name="Rectangle 105"/>
                  <p:cNvSpPr>
                    <a:spLocks noChangeArrowheads="1"/>
                  </p:cNvSpPr>
                  <p:nvPr/>
                </p:nvSpPr>
                <p:spPr bwMode="auto">
                  <a:xfrm>
                    <a:off x="28" y="1478"/>
                    <a:ext cx="2548" cy="480"/>
                  </a:xfrm>
                  <a:prstGeom prst="rect">
                    <a:avLst/>
                  </a:prstGeom>
                  <a:noFill/>
                  <a:ln w="9525">
                    <a:noFill/>
                    <a:miter lim="800000"/>
                    <a:headEnd/>
                    <a:tailEnd/>
                  </a:ln>
                </p:spPr>
                <p:txBody>
                  <a:bodyPr/>
                  <a:lstStyle/>
                  <a:p>
                    <a:r>
                      <a:rPr lang="es-ES" sz="2000">
                        <a:cs typeface="Times New Roman" pitchFamily="18" charset="0"/>
                      </a:rPr>
                      <a:t>Nitrógeno</a:t>
                    </a:r>
                    <a:endParaRPr lang="es-ES" sz="1200">
                      <a:cs typeface="Times New Roman" pitchFamily="18" charset="0"/>
                    </a:endParaRPr>
                  </a:p>
                  <a:p>
                    <a:pPr eaLnBrk="0" hangingPunct="0"/>
                    <a:endParaRPr lang="es-ES"/>
                  </a:p>
                </p:txBody>
              </p:sp>
              <p:sp>
                <p:nvSpPr>
                  <p:cNvPr id="55" name="Rectangle 106"/>
                  <p:cNvSpPr>
                    <a:spLocks noChangeArrowheads="1"/>
                  </p:cNvSpPr>
                  <p:nvPr/>
                </p:nvSpPr>
                <p:spPr bwMode="auto">
                  <a:xfrm>
                    <a:off x="0" y="1478"/>
                    <a:ext cx="2604" cy="480"/>
                  </a:xfrm>
                  <a:prstGeom prst="rect">
                    <a:avLst/>
                  </a:prstGeom>
                  <a:noFill/>
                  <a:ln w="7">
                    <a:solidFill>
                      <a:srgbClr val="A0A0A0"/>
                    </a:solidFill>
                    <a:miter lim="800000"/>
                    <a:headEnd/>
                    <a:tailEnd/>
                  </a:ln>
                </p:spPr>
                <p:txBody>
                  <a:bodyPr/>
                  <a:lstStyle/>
                  <a:p>
                    <a:endParaRPr lang="es-MX"/>
                  </a:p>
                </p:txBody>
              </p:sp>
            </p:grpSp>
            <p:grpSp>
              <p:nvGrpSpPr>
                <p:cNvPr id="15" name="Group 107"/>
                <p:cNvGrpSpPr>
                  <a:grpSpLocks/>
                </p:cNvGrpSpPr>
                <p:nvPr/>
              </p:nvGrpSpPr>
              <p:grpSpPr bwMode="auto">
                <a:xfrm>
                  <a:off x="2604" y="1478"/>
                  <a:ext cx="2766" cy="480"/>
                  <a:chOff x="2604" y="1478"/>
                  <a:chExt cx="2766" cy="480"/>
                </a:xfrm>
              </p:grpSpPr>
              <p:sp>
                <p:nvSpPr>
                  <p:cNvPr id="52" name="Rectangle 108"/>
                  <p:cNvSpPr>
                    <a:spLocks noChangeArrowheads="1"/>
                  </p:cNvSpPr>
                  <p:nvPr/>
                </p:nvSpPr>
                <p:spPr bwMode="auto">
                  <a:xfrm>
                    <a:off x="2632" y="1478"/>
                    <a:ext cx="2710" cy="480"/>
                  </a:xfrm>
                  <a:prstGeom prst="rect">
                    <a:avLst/>
                  </a:prstGeom>
                  <a:noFill/>
                  <a:ln w="9525">
                    <a:noFill/>
                    <a:miter lim="800000"/>
                    <a:headEnd/>
                    <a:tailEnd/>
                  </a:ln>
                </p:spPr>
                <p:txBody>
                  <a:bodyPr/>
                  <a:lstStyle/>
                  <a:p>
                    <a:pPr algn="ctr"/>
                    <a:r>
                      <a:rPr lang="es-ES" sz="2000">
                        <a:cs typeface="Times New Roman" pitchFamily="18" charset="0"/>
                      </a:rPr>
                      <a:t>2-5</a:t>
                    </a:r>
                    <a:endParaRPr lang="es-ES" sz="1200">
                      <a:cs typeface="Times New Roman" pitchFamily="18" charset="0"/>
                    </a:endParaRPr>
                  </a:p>
                  <a:p>
                    <a:pPr algn="ctr" eaLnBrk="0" hangingPunct="0"/>
                    <a:endParaRPr lang="es-ES"/>
                  </a:p>
                </p:txBody>
              </p:sp>
              <p:sp>
                <p:nvSpPr>
                  <p:cNvPr id="53" name="Rectangle 109"/>
                  <p:cNvSpPr>
                    <a:spLocks noChangeArrowheads="1"/>
                  </p:cNvSpPr>
                  <p:nvPr/>
                </p:nvSpPr>
                <p:spPr bwMode="auto">
                  <a:xfrm>
                    <a:off x="2604" y="1478"/>
                    <a:ext cx="2766" cy="480"/>
                  </a:xfrm>
                  <a:prstGeom prst="rect">
                    <a:avLst/>
                  </a:prstGeom>
                  <a:noFill/>
                  <a:ln w="7">
                    <a:solidFill>
                      <a:srgbClr val="A0A0A0"/>
                    </a:solidFill>
                    <a:miter lim="800000"/>
                    <a:headEnd/>
                    <a:tailEnd/>
                  </a:ln>
                </p:spPr>
                <p:txBody>
                  <a:bodyPr/>
                  <a:lstStyle/>
                  <a:p>
                    <a:endParaRPr lang="es-MX"/>
                  </a:p>
                </p:txBody>
              </p:sp>
            </p:grpSp>
            <p:grpSp>
              <p:nvGrpSpPr>
                <p:cNvPr id="16" name="Group 110"/>
                <p:cNvGrpSpPr>
                  <a:grpSpLocks/>
                </p:cNvGrpSpPr>
                <p:nvPr/>
              </p:nvGrpSpPr>
              <p:grpSpPr bwMode="auto">
                <a:xfrm>
                  <a:off x="0" y="1958"/>
                  <a:ext cx="2604" cy="480"/>
                  <a:chOff x="0" y="1958"/>
                  <a:chExt cx="2604" cy="480"/>
                </a:xfrm>
              </p:grpSpPr>
              <p:sp>
                <p:nvSpPr>
                  <p:cNvPr id="50" name="Rectangle 111"/>
                  <p:cNvSpPr>
                    <a:spLocks noChangeArrowheads="1"/>
                  </p:cNvSpPr>
                  <p:nvPr/>
                </p:nvSpPr>
                <p:spPr bwMode="auto">
                  <a:xfrm>
                    <a:off x="28" y="1958"/>
                    <a:ext cx="2548" cy="480"/>
                  </a:xfrm>
                  <a:prstGeom prst="rect">
                    <a:avLst/>
                  </a:prstGeom>
                  <a:noFill/>
                  <a:ln w="9525">
                    <a:noFill/>
                    <a:miter lim="800000"/>
                    <a:headEnd/>
                    <a:tailEnd/>
                  </a:ln>
                </p:spPr>
                <p:txBody>
                  <a:bodyPr/>
                  <a:lstStyle/>
                  <a:p>
                    <a:r>
                      <a:rPr lang="es-ES" sz="2000">
                        <a:cs typeface="Times New Roman" pitchFamily="18" charset="0"/>
                      </a:rPr>
                      <a:t>Oxígeno</a:t>
                    </a:r>
                    <a:endParaRPr lang="es-ES" sz="1200">
                      <a:cs typeface="Times New Roman" pitchFamily="18" charset="0"/>
                    </a:endParaRPr>
                  </a:p>
                  <a:p>
                    <a:pPr eaLnBrk="0" hangingPunct="0"/>
                    <a:endParaRPr lang="es-ES"/>
                  </a:p>
                </p:txBody>
              </p:sp>
              <p:sp>
                <p:nvSpPr>
                  <p:cNvPr id="51" name="Rectangle 112"/>
                  <p:cNvSpPr>
                    <a:spLocks noChangeArrowheads="1"/>
                  </p:cNvSpPr>
                  <p:nvPr/>
                </p:nvSpPr>
                <p:spPr bwMode="auto">
                  <a:xfrm>
                    <a:off x="0" y="1958"/>
                    <a:ext cx="2604" cy="480"/>
                  </a:xfrm>
                  <a:prstGeom prst="rect">
                    <a:avLst/>
                  </a:prstGeom>
                  <a:noFill/>
                  <a:ln w="7">
                    <a:solidFill>
                      <a:srgbClr val="A0A0A0"/>
                    </a:solidFill>
                    <a:miter lim="800000"/>
                    <a:headEnd/>
                    <a:tailEnd/>
                  </a:ln>
                </p:spPr>
                <p:txBody>
                  <a:bodyPr/>
                  <a:lstStyle/>
                  <a:p>
                    <a:endParaRPr lang="es-MX"/>
                  </a:p>
                </p:txBody>
              </p:sp>
            </p:grpSp>
            <p:grpSp>
              <p:nvGrpSpPr>
                <p:cNvPr id="17" name="Group 113"/>
                <p:cNvGrpSpPr>
                  <a:grpSpLocks/>
                </p:cNvGrpSpPr>
                <p:nvPr/>
              </p:nvGrpSpPr>
              <p:grpSpPr bwMode="auto">
                <a:xfrm>
                  <a:off x="2604" y="1958"/>
                  <a:ext cx="2766" cy="480"/>
                  <a:chOff x="2604" y="1958"/>
                  <a:chExt cx="2766" cy="480"/>
                </a:xfrm>
              </p:grpSpPr>
              <p:sp>
                <p:nvSpPr>
                  <p:cNvPr id="48" name="Rectangle 114"/>
                  <p:cNvSpPr>
                    <a:spLocks noChangeArrowheads="1"/>
                  </p:cNvSpPr>
                  <p:nvPr/>
                </p:nvSpPr>
                <p:spPr bwMode="auto">
                  <a:xfrm>
                    <a:off x="2632" y="1958"/>
                    <a:ext cx="2710" cy="480"/>
                  </a:xfrm>
                  <a:prstGeom prst="rect">
                    <a:avLst/>
                  </a:prstGeom>
                  <a:noFill/>
                  <a:ln w="9525">
                    <a:noFill/>
                    <a:miter lim="800000"/>
                    <a:headEnd/>
                    <a:tailEnd/>
                  </a:ln>
                </p:spPr>
                <p:txBody>
                  <a:bodyPr/>
                  <a:lstStyle/>
                  <a:p>
                    <a:pPr algn="ctr"/>
                    <a:r>
                      <a:rPr lang="es-ES" sz="2000">
                        <a:cs typeface="Times New Roman" pitchFamily="18" charset="0"/>
                      </a:rPr>
                      <a:t>0.1-1.0</a:t>
                    </a:r>
                    <a:endParaRPr lang="es-ES" sz="1200">
                      <a:cs typeface="Times New Roman" pitchFamily="18" charset="0"/>
                    </a:endParaRPr>
                  </a:p>
                  <a:p>
                    <a:pPr algn="ctr" eaLnBrk="0" hangingPunct="0"/>
                    <a:endParaRPr lang="es-ES"/>
                  </a:p>
                </p:txBody>
              </p:sp>
              <p:sp>
                <p:nvSpPr>
                  <p:cNvPr id="49" name="Rectangle 115"/>
                  <p:cNvSpPr>
                    <a:spLocks noChangeArrowheads="1"/>
                  </p:cNvSpPr>
                  <p:nvPr/>
                </p:nvSpPr>
                <p:spPr bwMode="auto">
                  <a:xfrm>
                    <a:off x="2604" y="1958"/>
                    <a:ext cx="2766" cy="480"/>
                  </a:xfrm>
                  <a:prstGeom prst="rect">
                    <a:avLst/>
                  </a:prstGeom>
                  <a:noFill/>
                  <a:ln w="7">
                    <a:solidFill>
                      <a:srgbClr val="A0A0A0"/>
                    </a:solidFill>
                    <a:miter lim="800000"/>
                    <a:headEnd/>
                    <a:tailEnd/>
                  </a:ln>
                </p:spPr>
                <p:txBody>
                  <a:bodyPr/>
                  <a:lstStyle/>
                  <a:p>
                    <a:endParaRPr lang="es-MX"/>
                  </a:p>
                </p:txBody>
              </p:sp>
            </p:grpSp>
            <p:grpSp>
              <p:nvGrpSpPr>
                <p:cNvPr id="18" name="Group 116"/>
                <p:cNvGrpSpPr>
                  <a:grpSpLocks/>
                </p:cNvGrpSpPr>
                <p:nvPr/>
              </p:nvGrpSpPr>
              <p:grpSpPr bwMode="auto">
                <a:xfrm>
                  <a:off x="0" y="2438"/>
                  <a:ext cx="2604" cy="672"/>
                  <a:chOff x="0" y="2438"/>
                  <a:chExt cx="2604" cy="672"/>
                </a:xfrm>
              </p:grpSpPr>
              <p:sp>
                <p:nvSpPr>
                  <p:cNvPr id="46" name="Rectangle 117"/>
                  <p:cNvSpPr>
                    <a:spLocks noChangeArrowheads="1"/>
                  </p:cNvSpPr>
                  <p:nvPr/>
                </p:nvSpPr>
                <p:spPr bwMode="auto">
                  <a:xfrm>
                    <a:off x="28" y="2438"/>
                    <a:ext cx="2548" cy="672"/>
                  </a:xfrm>
                  <a:prstGeom prst="rect">
                    <a:avLst/>
                  </a:prstGeom>
                  <a:noFill/>
                  <a:ln w="9525">
                    <a:noFill/>
                    <a:miter lim="800000"/>
                    <a:headEnd/>
                    <a:tailEnd/>
                  </a:ln>
                </p:spPr>
                <p:txBody>
                  <a:bodyPr/>
                  <a:lstStyle/>
                  <a:p>
                    <a:r>
                      <a:rPr lang="es-ES" sz="2000">
                        <a:cs typeface="Times New Roman" pitchFamily="18" charset="0"/>
                      </a:rPr>
                      <a:t>Sulfuros, disulfuros, mercaptanos, etc.</a:t>
                    </a:r>
                    <a:endParaRPr lang="es-ES" sz="1200">
                      <a:cs typeface="Times New Roman" pitchFamily="18" charset="0"/>
                    </a:endParaRPr>
                  </a:p>
                  <a:p>
                    <a:pPr eaLnBrk="0" hangingPunct="0"/>
                    <a:endParaRPr lang="es-ES"/>
                  </a:p>
                </p:txBody>
              </p:sp>
              <p:sp>
                <p:nvSpPr>
                  <p:cNvPr id="47" name="Rectangle 118"/>
                  <p:cNvSpPr>
                    <a:spLocks noChangeArrowheads="1"/>
                  </p:cNvSpPr>
                  <p:nvPr/>
                </p:nvSpPr>
                <p:spPr bwMode="auto">
                  <a:xfrm>
                    <a:off x="0" y="2438"/>
                    <a:ext cx="2604" cy="672"/>
                  </a:xfrm>
                  <a:prstGeom prst="rect">
                    <a:avLst/>
                  </a:prstGeom>
                  <a:noFill/>
                  <a:ln w="7">
                    <a:solidFill>
                      <a:srgbClr val="A0A0A0"/>
                    </a:solidFill>
                    <a:miter lim="800000"/>
                    <a:headEnd/>
                    <a:tailEnd/>
                  </a:ln>
                </p:spPr>
                <p:txBody>
                  <a:bodyPr/>
                  <a:lstStyle/>
                  <a:p>
                    <a:endParaRPr lang="es-MX"/>
                  </a:p>
                </p:txBody>
              </p:sp>
            </p:grpSp>
            <p:grpSp>
              <p:nvGrpSpPr>
                <p:cNvPr id="19" name="Group 119"/>
                <p:cNvGrpSpPr>
                  <a:grpSpLocks/>
                </p:cNvGrpSpPr>
                <p:nvPr/>
              </p:nvGrpSpPr>
              <p:grpSpPr bwMode="auto">
                <a:xfrm>
                  <a:off x="2604" y="2438"/>
                  <a:ext cx="2766" cy="672"/>
                  <a:chOff x="2604" y="2438"/>
                  <a:chExt cx="2766" cy="672"/>
                </a:xfrm>
              </p:grpSpPr>
              <p:sp>
                <p:nvSpPr>
                  <p:cNvPr id="44" name="Rectangle 120"/>
                  <p:cNvSpPr>
                    <a:spLocks noChangeArrowheads="1"/>
                  </p:cNvSpPr>
                  <p:nvPr/>
                </p:nvSpPr>
                <p:spPr bwMode="auto">
                  <a:xfrm>
                    <a:off x="2632" y="2438"/>
                    <a:ext cx="2710" cy="672"/>
                  </a:xfrm>
                  <a:prstGeom prst="rect">
                    <a:avLst/>
                  </a:prstGeom>
                  <a:noFill/>
                  <a:ln w="9525">
                    <a:noFill/>
                    <a:miter lim="800000"/>
                    <a:headEnd/>
                    <a:tailEnd/>
                  </a:ln>
                </p:spPr>
                <p:txBody>
                  <a:bodyPr/>
                  <a:lstStyle/>
                  <a:p>
                    <a:pPr algn="ctr"/>
                    <a:r>
                      <a:rPr lang="es-ES" sz="2000">
                        <a:cs typeface="Times New Roman" pitchFamily="18" charset="0"/>
                      </a:rPr>
                      <a:t>0-1.0</a:t>
                    </a:r>
                    <a:endParaRPr lang="es-ES" sz="1200">
                      <a:cs typeface="Times New Roman" pitchFamily="18" charset="0"/>
                    </a:endParaRPr>
                  </a:p>
                  <a:p>
                    <a:pPr algn="ctr" eaLnBrk="0" hangingPunct="0"/>
                    <a:endParaRPr lang="es-ES"/>
                  </a:p>
                </p:txBody>
              </p:sp>
              <p:sp>
                <p:nvSpPr>
                  <p:cNvPr id="45" name="Rectangle 121"/>
                  <p:cNvSpPr>
                    <a:spLocks noChangeArrowheads="1"/>
                  </p:cNvSpPr>
                  <p:nvPr/>
                </p:nvSpPr>
                <p:spPr bwMode="auto">
                  <a:xfrm>
                    <a:off x="2604" y="2438"/>
                    <a:ext cx="2766" cy="672"/>
                  </a:xfrm>
                  <a:prstGeom prst="rect">
                    <a:avLst/>
                  </a:prstGeom>
                  <a:noFill/>
                  <a:ln w="7">
                    <a:solidFill>
                      <a:srgbClr val="A0A0A0"/>
                    </a:solidFill>
                    <a:miter lim="800000"/>
                    <a:headEnd/>
                    <a:tailEnd/>
                  </a:ln>
                </p:spPr>
                <p:txBody>
                  <a:bodyPr/>
                  <a:lstStyle/>
                  <a:p>
                    <a:endParaRPr lang="es-MX"/>
                  </a:p>
                </p:txBody>
              </p:sp>
            </p:grpSp>
            <p:grpSp>
              <p:nvGrpSpPr>
                <p:cNvPr id="20" name="Group 122"/>
                <p:cNvGrpSpPr>
                  <a:grpSpLocks/>
                </p:cNvGrpSpPr>
                <p:nvPr/>
              </p:nvGrpSpPr>
              <p:grpSpPr bwMode="auto">
                <a:xfrm>
                  <a:off x="0" y="3110"/>
                  <a:ext cx="2604" cy="480"/>
                  <a:chOff x="0" y="3110"/>
                  <a:chExt cx="2604" cy="480"/>
                </a:xfrm>
              </p:grpSpPr>
              <p:sp>
                <p:nvSpPr>
                  <p:cNvPr id="42" name="Rectangle 123"/>
                  <p:cNvSpPr>
                    <a:spLocks noChangeArrowheads="1"/>
                  </p:cNvSpPr>
                  <p:nvPr/>
                </p:nvSpPr>
                <p:spPr bwMode="auto">
                  <a:xfrm>
                    <a:off x="28" y="3110"/>
                    <a:ext cx="2548" cy="480"/>
                  </a:xfrm>
                  <a:prstGeom prst="rect">
                    <a:avLst/>
                  </a:prstGeom>
                  <a:noFill/>
                  <a:ln w="9525">
                    <a:noFill/>
                    <a:miter lim="800000"/>
                    <a:headEnd/>
                    <a:tailEnd/>
                  </a:ln>
                </p:spPr>
                <p:txBody>
                  <a:bodyPr/>
                  <a:lstStyle/>
                  <a:p>
                    <a:r>
                      <a:rPr lang="es-ES" sz="2000">
                        <a:cs typeface="Times New Roman" pitchFamily="18" charset="0"/>
                      </a:rPr>
                      <a:t>Amoniaco</a:t>
                    </a:r>
                    <a:endParaRPr lang="es-ES" sz="1200">
                      <a:cs typeface="Times New Roman" pitchFamily="18" charset="0"/>
                    </a:endParaRPr>
                  </a:p>
                  <a:p>
                    <a:pPr eaLnBrk="0" hangingPunct="0"/>
                    <a:endParaRPr lang="es-ES"/>
                  </a:p>
                </p:txBody>
              </p:sp>
              <p:sp>
                <p:nvSpPr>
                  <p:cNvPr id="43" name="Rectangle 124"/>
                  <p:cNvSpPr>
                    <a:spLocks noChangeArrowheads="1"/>
                  </p:cNvSpPr>
                  <p:nvPr/>
                </p:nvSpPr>
                <p:spPr bwMode="auto">
                  <a:xfrm>
                    <a:off x="0" y="3110"/>
                    <a:ext cx="2604" cy="480"/>
                  </a:xfrm>
                  <a:prstGeom prst="rect">
                    <a:avLst/>
                  </a:prstGeom>
                  <a:noFill/>
                  <a:ln w="7">
                    <a:solidFill>
                      <a:srgbClr val="A0A0A0"/>
                    </a:solidFill>
                    <a:miter lim="800000"/>
                    <a:headEnd/>
                    <a:tailEnd/>
                  </a:ln>
                </p:spPr>
                <p:txBody>
                  <a:bodyPr/>
                  <a:lstStyle/>
                  <a:p>
                    <a:endParaRPr lang="es-MX"/>
                  </a:p>
                </p:txBody>
              </p:sp>
            </p:grpSp>
            <p:grpSp>
              <p:nvGrpSpPr>
                <p:cNvPr id="21" name="Group 125"/>
                <p:cNvGrpSpPr>
                  <a:grpSpLocks/>
                </p:cNvGrpSpPr>
                <p:nvPr/>
              </p:nvGrpSpPr>
              <p:grpSpPr bwMode="auto">
                <a:xfrm>
                  <a:off x="2604" y="3110"/>
                  <a:ext cx="2766" cy="480"/>
                  <a:chOff x="2604" y="3110"/>
                  <a:chExt cx="2766" cy="480"/>
                </a:xfrm>
              </p:grpSpPr>
              <p:sp>
                <p:nvSpPr>
                  <p:cNvPr id="40" name="Rectangle 126"/>
                  <p:cNvSpPr>
                    <a:spLocks noChangeArrowheads="1"/>
                  </p:cNvSpPr>
                  <p:nvPr/>
                </p:nvSpPr>
                <p:spPr bwMode="auto">
                  <a:xfrm>
                    <a:off x="2632" y="3110"/>
                    <a:ext cx="2710" cy="480"/>
                  </a:xfrm>
                  <a:prstGeom prst="rect">
                    <a:avLst/>
                  </a:prstGeom>
                  <a:noFill/>
                  <a:ln w="9525">
                    <a:noFill/>
                    <a:miter lim="800000"/>
                    <a:headEnd/>
                    <a:tailEnd/>
                  </a:ln>
                </p:spPr>
                <p:txBody>
                  <a:bodyPr/>
                  <a:lstStyle/>
                  <a:p>
                    <a:pPr algn="ctr"/>
                    <a:r>
                      <a:rPr lang="es-ES" sz="2000">
                        <a:cs typeface="Times New Roman" pitchFamily="18" charset="0"/>
                      </a:rPr>
                      <a:t>0.1-1.0</a:t>
                    </a:r>
                    <a:endParaRPr lang="es-ES" sz="1200">
                      <a:cs typeface="Times New Roman" pitchFamily="18" charset="0"/>
                    </a:endParaRPr>
                  </a:p>
                  <a:p>
                    <a:pPr algn="ctr" eaLnBrk="0" hangingPunct="0"/>
                    <a:endParaRPr lang="es-ES"/>
                  </a:p>
                </p:txBody>
              </p:sp>
              <p:sp>
                <p:nvSpPr>
                  <p:cNvPr id="41" name="Rectangle 127"/>
                  <p:cNvSpPr>
                    <a:spLocks noChangeArrowheads="1"/>
                  </p:cNvSpPr>
                  <p:nvPr/>
                </p:nvSpPr>
                <p:spPr bwMode="auto">
                  <a:xfrm>
                    <a:off x="2604" y="3110"/>
                    <a:ext cx="2766" cy="480"/>
                  </a:xfrm>
                  <a:prstGeom prst="rect">
                    <a:avLst/>
                  </a:prstGeom>
                  <a:noFill/>
                  <a:ln w="7">
                    <a:solidFill>
                      <a:srgbClr val="A0A0A0"/>
                    </a:solidFill>
                    <a:miter lim="800000"/>
                    <a:headEnd/>
                    <a:tailEnd/>
                  </a:ln>
                </p:spPr>
                <p:txBody>
                  <a:bodyPr/>
                  <a:lstStyle/>
                  <a:p>
                    <a:endParaRPr lang="es-MX"/>
                  </a:p>
                </p:txBody>
              </p:sp>
            </p:grpSp>
            <p:grpSp>
              <p:nvGrpSpPr>
                <p:cNvPr id="22" name="Group 128"/>
                <p:cNvGrpSpPr>
                  <a:grpSpLocks/>
                </p:cNvGrpSpPr>
                <p:nvPr/>
              </p:nvGrpSpPr>
              <p:grpSpPr bwMode="auto">
                <a:xfrm>
                  <a:off x="0" y="3590"/>
                  <a:ext cx="2604" cy="480"/>
                  <a:chOff x="0" y="3590"/>
                  <a:chExt cx="2604" cy="480"/>
                </a:xfrm>
              </p:grpSpPr>
              <p:sp>
                <p:nvSpPr>
                  <p:cNvPr id="38" name="Rectangle 129"/>
                  <p:cNvSpPr>
                    <a:spLocks noChangeArrowheads="1"/>
                  </p:cNvSpPr>
                  <p:nvPr/>
                </p:nvSpPr>
                <p:spPr bwMode="auto">
                  <a:xfrm>
                    <a:off x="28" y="3590"/>
                    <a:ext cx="2548" cy="480"/>
                  </a:xfrm>
                  <a:prstGeom prst="rect">
                    <a:avLst/>
                  </a:prstGeom>
                  <a:noFill/>
                  <a:ln w="9525">
                    <a:noFill/>
                    <a:miter lim="800000"/>
                    <a:headEnd/>
                    <a:tailEnd/>
                  </a:ln>
                </p:spPr>
                <p:txBody>
                  <a:bodyPr/>
                  <a:lstStyle/>
                  <a:p>
                    <a:r>
                      <a:rPr lang="es-ES" sz="2000">
                        <a:cs typeface="Times New Roman" pitchFamily="18" charset="0"/>
                      </a:rPr>
                      <a:t>Hidrógeno</a:t>
                    </a:r>
                    <a:endParaRPr lang="es-ES" sz="1200">
                      <a:cs typeface="Times New Roman" pitchFamily="18" charset="0"/>
                    </a:endParaRPr>
                  </a:p>
                  <a:p>
                    <a:pPr eaLnBrk="0" hangingPunct="0"/>
                    <a:endParaRPr lang="es-ES"/>
                  </a:p>
                </p:txBody>
              </p:sp>
              <p:sp>
                <p:nvSpPr>
                  <p:cNvPr id="39" name="Rectangle 130"/>
                  <p:cNvSpPr>
                    <a:spLocks noChangeArrowheads="1"/>
                  </p:cNvSpPr>
                  <p:nvPr/>
                </p:nvSpPr>
                <p:spPr bwMode="auto">
                  <a:xfrm>
                    <a:off x="0" y="3590"/>
                    <a:ext cx="2604" cy="480"/>
                  </a:xfrm>
                  <a:prstGeom prst="rect">
                    <a:avLst/>
                  </a:prstGeom>
                  <a:noFill/>
                  <a:ln w="7">
                    <a:solidFill>
                      <a:srgbClr val="A0A0A0"/>
                    </a:solidFill>
                    <a:miter lim="800000"/>
                    <a:headEnd/>
                    <a:tailEnd/>
                  </a:ln>
                </p:spPr>
                <p:txBody>
                  <a:bodyPr/>
                  <a:lstStyle/>
                  <a:p>
                    <a:endParaRPr lang="es-MX"/>
                  </a:p>
                </p:txBody>
              </p:sp>
            </p:grpSp>
            <p:grpSp>
              <p:nvGrpSpPr>
                <p:cNvPr id="23" name="Group 131"/>
                <p:cNvGrpSpPr>
                  <a:grpSpLocks/>
                </p:cNvGrpSpPr>
                <p:nvPr/>
              </p:nvGrpSpPr>
              <p:grpSpPr bwMode="auto">
                <a:xfrm>
                  <a:off x="2604" y="3590"/>
                  <a:ext cx="2766" cy="480"/>
                  <a:chOff x="2604" y="3590"/>
                  <a:chExt cx="2766" cy="480"/>
                </a:xfrm>
              </p:grpSpPr>
              <p:sp>
                <p:nvSpPr>
                  <p:cNvPr id="36" name="Rectangle 132"/>
                  <p:cNvSpPr>
                    <a:spLocks noChangeArrowheads="1"/>
                  </p:cNvSpPr>
                  <p:nvPr/>
                </p:nvSpPr>
                <p:spPr bwMode="auto">
                  <a:xfrm>
                    <a:off x="2632" y="3590"/>
                    <a:ext cx="2710" cy="480"/>
                  </a:xfrm>
                  <a:prstGeom prst="rect">
                    <a:avLst/>
                  </a:prstGeom>
                  <a:noFill/>
                  <a:ln w="9525">
                    <a:noFill/>
                    <a:miter lim="800000"/>
                    <a:headEnd/>
                    <a:tailEnd/>
                  </a:ln>
                </p:spPr>
                <p:txBody>
                  <a:bodyPr/>
                  <a:lstStyle/>
                  <a:p>
                    <a:pPr algn="ctr"/>
                    <a:r>
                      <a:rPr lang="es-ES" sz="2000">
                        <a:cs typeface="Times New Roman" pitchFamily="18" charset="0"/>
                      </a:rPr>
                      <a:t>0-0.2</a:t>
                    </a:r>
                    <a:endParaRPr lang="es-ES" sz="1200">
                      <a:cs typeface="Times New Roman" pitchFamily="18" charset="0"/>
                    </a:endParaRPr>
                  </a:p>
                  <a:p>
                    <a:pPr algn="ctr" eaLnBrk="0" hangingPunct="0"/>
                    <a:endParaRPr lang="es-ES"/>
                  </a:p>
                </p:txBody>
              </p:sp>
              <p:sp>
                <p:nvSpPr>
                  <p:cNvPr id="37" name="Rectangle 133"/>
                  <p:cNvSpPr>
                    <a:spLocks noChangeArrowheads="1"/>
                  </p:cNvSpPr>
                  <p:nvPr/>
                </p:nvSpPr>
                <p:spPr bwMode="auto">
                  <a:xfrm>
                    <a:off x="2604" y="3590"/>
                    <a:ext cx="2766" cy="480"/>
                  </a:xfrm>
                  <a:prstGeom prst="rect">
                    <a:avLst/>
                  </a:prstGeom>
                  <a:noFill/>
                  <a:ln w="7">
                    <a:solidFill>
                      <a:srgbClr val="A0A0A0"/>
                    </a:solidFill>
                    <a:miter lim="800000"/>
                    <a:headEnd/>
                    <a:tailEnd/>
                  </a:ln>
                </p:spPr>
                <p:txBody>
                  <a:bodyPr/>
                  <a:lstStyle/>
                  <a:p>
                    <a:endParaRPr lang="es-MX"/>
                  </a:p>
                </p:txBody>
              </p:sp>
            </p:grpSp>
            <p:grpSp>
              <p:nvGrpSpPr>
                <p:cNvPr id="24" name="Group 134"/>
                <p:cNvGrpSpPr>
                  <a:grpSpLocks/>
                </p:cNvGrpSpPr>
                <p:nvPr/>
              </p:nvGrpSpPr>
              <p:grpSpPr bwMode="auto">
                <a:xfrm>
                  <a:off x="0" y="4070"/>
                  <a:ext cx="2604" cy="480"/>
                  <a:chOff x="0" y="4070"/>
                  <a:chExt cx="2604" cy="480"/>
                </a:xfrm>
              </p:grpSpPr>
              <p:sp>
                <p:nvSpPr>
                  <p:cNvPr id="34" name="Rectangle 135"/>
                  <p:cNvSpPr>
                    <a:spLocks noChangeArrowheads="1"/>
                  </p:cNvSpPr>
                  <p:nvPr/>
                </p:nvSpPr>
                <p:spPr bwMode="auto">
                  <a:xfrm>
                    <a:off x="28" y="4070"/>
                    <a:ext cx="2548" cy="480"/>
                  </a:xfrm>
                  <a:prstGeom prst="rect">
                    <a:avLst/>
                  </a:prstGeom>
                  <a:noFill/>
                  <a:ln w="9525">
                    <a:noFill/>
                    <a:miter lim="800000"/>
                    <a:headEnd/>
                    <a:tailEnd/>
                  </a:ln>
                </p:spPr>
                <p:txBody>
                  <a:bodyPr/>
                  <a:lstStyle/>
                  <a:p>
                    <a:r>
                      <a:rPr lang="es-ES" sz="2000">
                        <a:cs typeface="Times New Roman" pitchFamily="18" charset="0"/>
                      </a:rPr>
                      <a:t>Monóxido de carbono</a:t>
                    </a:r>
                    <a:endParaRPr lang="es-ES" sz="1200">
                      <a:cs typeface="Times New Roman" pitchFamily="18" charset="0"/>
                    </a:endParaRPr>
                  </a:p>
                  <a:p>
                    <a:pPr eaLnBrk="0" hangingPunct="0"/>
                    <a:endParaRPr lang="es-ES"/>
                  </a:p>
                </p:txBody>
              </p:sp>
              <p:sp>
                <p:nvSpPr>
                  <p:cNvPr id="35" name="Rectangle 136"/>
                  <p:cNvSpPr>
                    <a:spLocks noChangeArrowheads="1"/>
                  </p:cNvSpPr>
                  <p:nvPr/>
                </p:nvSpPr>
                <p:spPr bwMode="auto">
                  <a:xfrm>
                    <a:off x="0" y="4070"/>
                    <a:ext cx="2604" cy="480"/>
                  </a:xfrm>
                  <a:prstGeom prst="rect">
                    <a:avLst/>
                  </a:prstGeom>
                  <a:noFill/>
                  <a:ln w="7">
                    <a:solidFill>
                      <a:srgbClr val="A0A0A0"/>
                    </a:solidFill>
                    <a:miter lim="800000"/>
                    <a:headEnd/>
                    <a:tailEnd/>
                  </a:ln>
                </p:spPr>
                <p:txBody>
                  <a:bodyPr/>
                  <a:lstStyle/>
                  <a:p>
                    <a:endParaRPr lang="es-MX"/>
                  </a:p>
                </p:txBody>
              </p:sp>
            </p:grpSp>
            <p:grpSp>
              <p:nvGrpSpPr>
                <p:cNvPr id="25" name="Group 137"/>
                <p:cNvGrpSpPr>
                  <a:grpSpLocks/>
                </p:cNvGrpSpPr>
                <p:nvPr/>
              </p:nvGrpSpPr>
              <p:grpSpPr bwMode="auto">
                <a:xfrm>
                  <a:off x="2604" y="4070"/>
                  <a:ext cx="2766" cy="480"/>
                  <a:chOff x="2604" y="4070"/>
                  <a:chExt cx="2766" cy="480"/>
                </a:xfrm>
              </p:grpSpPr>
              <p:sp>
                <p:nvSpPr>
                  <p:cNvPr id="32" name="Rectangle 138"/>
                  <p:cNvSpPr>
                    <a:spLocks noChangeArrowheads="1"/>
                  </p:cNvSpPr>
                  <p:nvPr/>
                </p:nvSpPr>
                <p:spPr bwMode="auto">
                  <a:xfrm>
                    <a:off x="2632" y="4070"/>
                    <a:ext cx="2710" cy="480"/>
                  </a:xfrm>
                  <a:prstGeom prst="rect">
                    <a:avLst/>
                  </a:prstGeom>
                  <a:noFill/>
                  <a:ln w="9525">
                    <a:noFill/>
                    <a:miter lim="800000"/>
                    <a:headEnd/>
                    <a:tailEnd/>
                  </a:ln>
                </p:spPr>
                <p:txBody>
                  <a:bodyPr/>
                  <a:lstStyle/>
                  <a:p>
                    <a:pPr algn="ctr"/>
                    <a:r>
                      <a:rPr lang="es-ES" sz="2000">
                        <a:cs typeface="Times New Roman" pitchFamily="18" charset="0"/>
                      </a:rPr>
                      <a:t>0-0.2</a:t>
                    </a:r>
                    <a:endParaRPr lang="es-ES" sz="1200">
                      <a:cs typeface="Times New Roman" pitchFamily="18" charset="0"/>
                    </a:endParaRPr>
                  </a:p>
                  <a:p>
                    <a:pPr algn="ctr" eaLnBrk="0" hangingPunct="0"/>
                    <a:endParaRPr lang="es-ES"/>
                  </a:p>
                </p:txBody>
              </p:sp>
              <p:sp>
                <p:nvSpPr>
                  <p:cNvPr id="33" name="Rectangle 139"/>
                  <p:cNvSpPr>
                    <a:spLocks noChangeArrowheads="1"/>
                  </p:cNvSpPr>
                  <p:nvPr/>
                </p:nvSpPr>
                <p:spPr bwMode="auto">
                  <a:xfrm>
                    <a:off x="2604" y="4070"/>
                    <a:ext cx="2766" cy="480"/>
                  </a:xfrm>
                  <a:prstGeom prst="rect">
                    <a:avLst/>
                  </a:prstGeom>
                  <a:noFill/>
                  <a:ln w="7">
                    <a:solidFill>
                      <a:srgbClr val="A0A0A0"/>
                    </a:solidFill>
                    <a:miter lim="800000"/>
                    <a:headEnd/>
                    <a:tailEnd/>
                  </a:ln>
                </p:spPr>
                <p:txBody>
                  <a:bodyPr/>
                  <a:lstStyle/>
                  <a:p>
                    <a:endParaRPr lang="es-MX"/>
                  </a:p>
                </p:txBody>
              </p:sp>
            </p:grpSp>
            <p:grpSp>
              <p:nvGrpSpPr>
                <p:cNvPr id="26" name="Group 140"/>
                <p:cNvGrpSpPr>
                  <a:grpSpLocks/>
                </p:cNvGrpSpPr>
                <p:nvPr/>
              </p:nvGrpSpPr>
              <p:grpSpPr bwMode="auto">
                <a:xfrm>
                  <a:off x="0" y="4550"/>
                  <a:ext cx="2604" cy="480"/>
                  <a:chOff x="0" y="4550"/>
                  <a:chExt cx="2604" cy="480"/>
                </a:xfrm>
              </p:grpSpPr>
              <p:sp>
                <p:nvSpPr>
                  <p:cNvPr id="30" name="Rectangle 141"/>
                  <p:cNvSpPr>
                    <a:spLocks noChangeArrowheads="1"/>
                  </p:cNvSpPr>
                  <p:nvPr/>
                </p:nvSpPr>
                <p:spPr bwMode="auto">
                  <a:xfrm>
                    <a:off x="28" y="4550"/>
                    <a:ext cx="2548" cy="480"/>
                  </a:xfrm>
                  <a:prstGeom prst="rect">
                    <a:avLst/>
                  </a:prstGeom>
                  <a:noFill/>
                  <a:ln w="9525">
                    <a:noFill/>
                    <a:miter lim="800000"/>
                    <a:headEnd/>
                    <a:tailEnd/>
                  </a:ln>
                </p:spPr>
                <p:txBody>
                  <a:bodyPr/>
                  <a:lstStyle/>
                  <a:p>
                    <a:r>
                      <a:rPr lang="es-ES" sz="2000">
                        <a:cs typeface="Times New Roman" pitchFamily="18" charset="0"/>
                      </a:rPr>
                      <a:t>Constituyentes en trazas</a:t>
                    </a:r>
                    <a:endParaRPr lang="es-ES" sz="1200">
                      <a:cs typeface="Times New Roman" pitchFamily="18" charset="0"/>
                    </a:endParaRPr>
                  </a:p>
                  <a:p>
                    <a:pPr eaLnBrk="0" hangingPunct="0"/>
                    <a:endParaRPr lang="es-ES"/>
                  </a:p>
                </p:txBody>
              </p:sp>
              <p:sp>
                <p:nvSpPr>
                  <p:cNvPr id="31" name="Rectangle 142"/>
                  <p:cNvSpPr>
                    <a:spLocks noChangeArrowheads="1"/>
                  </p:cNvSpPr>
                  <p:nvPr/>
                </p:nvSpPr>
                <p:spPr bwMode="auto">
                  <a:xfrm>
                    <a:off x="0" y="4550"/>
                    <a:ext cx="2604" cy="480"/>
                  </a:xfrm>
                  <a:prstGeom prst="rect">
                    <a:avLst/>
                  </a:prstGeom>
                  <a:noFill/>
                  <a:ln w="7">
                    <a:solidFill>
                      <a:srgbClr val="A0A0A0"/>
                    </a:solidFill>
                    <a:miter lim="800000"/>
                    <a:headEnd/>
                    <a:tailEnd/>
                  </a:ln>
                </p:spPr>
                <p:txBody>
                  <a:bodyPr/>
                  <a:lstStyle/>
                  <a:p>
                    <a:endParaRPr lang="es-MX"/>
                  </a:p>
                </p:txBody>
              </p:sp>
            </p:grpSp>
            <p:grpSp>
              <p:nvGrpSpPr>
                <p:cNvPr id="27" name="Group 143"/>
                <p:cNvGrpSpPr>
                  <a:grpSpLocks/>
                </p:cNvGrpSpPr>
                <p:nvPr/>
              </p:nvGrpSpPr>
              <p:grpSpPr bwMode="auto">
                <a:xfrm>
                  <a:off x="2604" y="4550"/>
                  <a:ext cx="2766" cy="480"/>
                  <a:chOff x="2604" y="4550"/>
                  <a:chExt cx="2766" cy="480"/>
                </a:xfrm>
              </p:grpSpPr>
              <p:sp>
                <p:nvSpPr>
                  <p:cNvPr id="28" name="Rectangle 144"/>
                  <p:cNvSpPr>
                    <a:spLocks noChangeArrowheads="1"/>
                  </p:cNvSpPr>
                  <p:nvPr/>
                </p:nvSpPr>
                <p:spPr bwMode="auto">
                  <a:xfrm>
                    <a:off x="2632" y="4550"/>
                    <a:ext cx="2710" cy="480"/>
                  </a:xfrm>
                  <a:prstGeom prst="rect">
                    <a:avLst/>
                  </a:prstGeom>
                  <a:noFill/>
                  <a:ln w="9525">
                    <a:noFill/>
                    <a:miter lim="800000"/>
                    <a:headEnd/>
                    <a:tailEnd/>
                  </a:ln>
                </p:spPr>
                <p:txBody>
                  <a:bodyPr/>
                  <a:lstStyle/>
                  <a:p>
                    <a:pPr algn="ctr"/>
                    <a:r>
                      <a:rPr lang="es-ES" sz="2000">
                        <a:cs typeface="Times New Roman" pitchFamily="18" charset="0"/>
                      </a:rPr>
                      <a:t>0.01-0.6</a:t>
                    </a:r>
                    <a:endParaRPr lang="es-ES" sz="1200">
                      <a:cs typeface="Times New Roman" pitchFamily="18" charset="0"/>
                    </a:endParaRPr>
                  </a:p>
                  <a:p>
                    <a:pPr algn="ctr" eaLnBrk="0" hangingPunct="0"/>
                    <a:endParaRPr lang="es-ES"/>
                  </a:p>
                </p:txBody>
              </p:sp>
              <p:sp>
                <p:nvSpPr>
                  <p:cNvPr id="29" name="Rectangle 145"/>
                  <p:cNvSpPr>
                    <a:spLocks noChangeArrowheads="1"/>
                  </p:cNvSpPr>
                  <p:nvPr/>
                </p:nvSpPr>
                <p:spPr bwMode="auto">
                  <a:xfrm>
                    <a:off x="2604" y="4550"/>
                    <a:ext cx="2766" cy="480"/>
                  </a:xfrm>
                  <a:prstGeom prst="rect">
                    <a:avLst/>
                  </a:prstGeom>
                  <a:noFill/>
                  <a:ln w="7">
                    <a:solidFill>
                      <a:srgbClr val="A0A0A0"/>
                    </a:solidFill>
                    <a:miter lim="800000"/>
                    <a:headEnd/>
                    <a:tailEnd/>
                  </a:ln>
                </p:spPr>
                <p:txBody>
                  <a:bodyPr/>
                  <a:lstStyle/>
                  <a:p>
                    <a:endParaRPr lang="es-MX"/>
                  </a:p>
                </p:txBody>
              </p:sp>
            </p:grpSp>
          </p:grpSp>
          <p:sp>
            <p:nvSpPr>
              <p:cNvPr id="7" name="Rectangle 146"/>
              <p:cNvSpPr>
                <a:spLocks noChangeArrowheads="1"/>
              </p:cNvSpPr>
              <p:nvPr/>
            </p:nvSpPr>
            <p:spPr bwMode="auto">
              <a:xfrm>
                <a:off x="-3" y="-3"/>
                <a:ext cx="5376" cy="5036"/>
              </a:xfrm>
              <a:prstGeom prst="rect">
                <a:avLst/>
              </a:prstGeom>
              <a:noFill/>
              <a:ln w="9525">
                <a:solidFill>
                  <a:srgbClr val="A0A0A0"/>
                </a:solidFill>
                <a:miter lim="800000"/>
                <a:headEnd/>
                <a:tailEnd/>
              </a:ln>
            </p:spPr>
            <p:txBody>
              <a:bodyPr/>
              <a:lstStyle/>
              <a:p>
                <a:endParaRPr lang="es-MX"/>
              </a:p>
            </p:txBody>
          </p:sp>
        </p:grpSp>
      </p:gr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8" name="Group 3"/>
          <p:cNvGrpSpPr>
            <a:grpSpLocks/>
          </p:cNvGrpSpPr>
          <p:nvPr/>
        </p:nvGrpSpPr>
        <p:grpSpPr bwMode="auto">
          <a:xfrm>
            <a:off x="0" y="0"/>
            <a:ext cx="9144000" cy="6858000"/>
            <a:chOff x="96" y="0"/>
            <a:chExt cx="5664" cy="4128"/>
          </a:xfrm>
        </p:grpSpPr>
        <p:grpSp>
          <p:nvGrpSpPr>
            <p:cNvPr id="499" name="Group 4"/>
            <p:cNvGrpSpPr>
              <a:grpSpLocks/>
            </p:cNvGrpSpPr>
            <p:nvPr/>
          </p:nvGrpSpPr>
          <p:grpSpPr bwMode="auto">
            <a:xfrm>
              <a:off x="96" y="288"/>
              <a:ext cx="5568" cy="3840"/>
              <a:chOff x="-3" y="-3"/>
              <a:chExt cx="3466" cy="12397"/>
            </a:xfrm>
          </p:grpSpPr>
          <p:grpSp>
            <p:nvGrpSpPr>
              <p:cNvPr id="501" name="Group 5"/>
              <p:cNvGrpSpPr>
                <a:grpSpLocks/>
              </p:cNvGrpSpPr>
              <p:nvPr/>
            </p:nvGrpSpPr>
            <p:grpSpPr bwMode="auto">
              <a:xfrm>
                <a:off x="0" y="0"/>
                <a:ext cx="3460" cy="12391"/>
                <a:chOff x="0" y="0"/>
                <a:chExt cx="3460" cy="12391"/>
              </a:xfrm>
            </p:grpSpPr>
            <p:grpSp>
              <p:nvGrpSpPr>
                <p:cNvPr id="503" name="Group 6"/>
                <p:cNvGrpSpPr>
                  <a:grpSpLocks/>
                </p:cNvGrpSpPr>
                <p:nvPr/>
              </p:nvGrpSpPr>
              <p:grpSpPr bwMode="auto">
                <a:xfrm>
                  <a:off x="0" y="0"/>
                  <a:ext cx="692" cy="768"/>
                  <a:chOff x="0" y="0"/>
                  <a:chExt cx="692" cy="768"/>
                </a:xfrm>
              </p:grpSpPr>
              <p:sp>
                <p:nvSpPr>
                  <p:cNvPr id="989" name="Rectangle 7"/>
                  <p:cNvSpPr>
                    <a:spLocks noChangeArrowheads="1"/>
                  </p:cNvSpPr>
                  <p:nvPr/>
                </p:nvSpPr>
                <p:spPr bwMode="auto">
                  <a:xfrm>
                    <a:off x="0" y="0"/>
                    <a:ext cx="692" cy="768"/>
                  </a:xfrm>
                  <a:prstGeom prst="rect">
                    <a:avLst/>
                  </a:prstGeom>
                  <a:solidFill>
                    <a:srgbClr val="FFFFCA"/>
                  </a:solidFill>
                  <a:ln w="9525">
                    <a:noFill/>
                    <a:miter lim="800000"/>
                    <a:headEnd/>
                    <a:tailEnd/>
                  </a:ln>
                </p:spPr>
                <p:txBody>
                  <a:bodyPr/>
                  <a:lstStyle/>
                  <a:p>
                    <a:endParaRPr lang="es-MX" sz="1200">
                      <a:latin typeface="+mn-lt"/>
                    </a:endParaRPr>
                  </a:p>
                </p:txBody>
              </p:sp>
              <p:grpSp>
                <p:nvGrpSpPr>
                  <p:cNvPr id="990" name="Group 8"/>
                  <p:cNvGrpSpPr>
                    <a:grpSpLocks/>
                  </p:cNvGrpSpPr>
                  <p:nvPr/>
                </p:nvGrpSpPr>
                <p:grpSpPr bwMode="auto">
                  <a:xfrm>
                    <a:off x="0" y="0"/>
                    <a:ext cx="692" cy="768"/>
                    <a:chOff x="0" y="0"/>
                    <a:chExt cx="692" cy="768"/>
                  </a:xfrm>
                </p:grpSpPr>
                <p:sp>
                  <p:nvSpPr>
                    <p:cNvPr id="991" name="Rectangle 9"/>
                    <p:cNvSpPr>
                      <a:spLocks noChangeArrowheads="1"/>
                    </p:cNvSpPr>
                    <p:nvPr/>
                  </p:nvSpPr>
                  <p:spPr bwMode="auto">
                    <a:xfrm>
                      <a:off x="28" y="0"/>
                      <a:ext cx="636" cy="768"/>
                    </a:xfrm>
                    <a:prstGeom prst="rect">
                      <a:avLst/>
                    </a:prstGeom>
                    <a:solidFill>
                      <a:srgbClr val="FFFFCA"/>
                    </a:solidFill>
                    <a:ln w="9525">
                      <a:noFill/>
                      <a:miter lim="800000"/>
                      <a:headEnd/>
                      <a:tailEnd/>
                    </a:ln>
                  </p:spPr>
                  <p:txBody>
                    <a:bodyPr/>
                    <a:lstStyle/>
                    <a:p>
                      <a:r>
                        <a:rPr lang="es-MX" sz="1200" b="1">
                          <a:solidFill>
                            <a:schemeClr val="bg2"/>
                          </a:solidFill>
                          <a:latin typeface="+mn-lt"/>
                          <a:cs typeface="Times New Roman" pitchFamily="18" charset="0"/>
                        </a:rPr>
                        <a:t>compuesto</a:t>
                      </a:r>
                      <a:endParaRPr lang="es-ES" sz="1200">
                        <a:solidFill>
                          <a:schemeClr val="bg2"/>
                        </a:solidFill>
                        <a:latin typeface="+mn-lt"/>
                        <a:cs typeface="Times New Roman" pitchFamily="18" charset="0"/>
                      </a:endParaRPr>
                    </a:p>
                    <a:p>
                      <a:pPr eaLnBrk="0" hangingPunct="0"/>
                      <a:endParaRPr lang="es-ES" sz="1200">
                        <a:solidFill>
                          <a:schemeClr val="bg2"/>
                        </a:solidFill>
                        <a:latin typeface="+mn-lt"/>
                      </a:endParaRPr>
                    </a:p>
                  </p:txBody>
                </p:sp>
                <p:sp>
                  <p:nvSpPr>
                    <p:cNvPr id="992" name="Rectangle 10"/>
                    <p:cNvSpPr>
                      <a:spLocks noChangeArrowheads="1"/>
                    </p:cNvSpPr>
                    <p:nvPr/>
                  </p:nvSpPr>
                  <p:spPr bwMode="auto">
                    <a:xfrm>
                      <a:off x="0" y="0"/>
                      <a:ext cx="692" cy="768"/>
                    </a:xfrm>
                    <a:prstGeom prst="rect">
                      <a:avLst/>
                    </a:prstGeom>
                    <a:noFill/>
                    <a:ln w="7">
                      <a:solidFill>
                        <a:srgbClr val="A0A0A0"/>
                      </a:solidFill>
                      <a:miter lim="800000"/>
                      <a:headEnd/>
                      <a:tailEnd/>
                    </a:ln>
                  </p:spPr>
                  <p:txBody>
                    <a:bodyPr/>
                    <a:lstStyle/>
                    <a:p>
                      <a:endParaRPr lang="es-MX" sz="1200">
                        <a:latin typeface="+mn-lt"/>
                      </a:endParaRPr>
                    </a:p>
                  </p:txBody>
                </p:sp>
              </p:grpSp>
            </p:grpSp>
            <p:grpSp>
              <p:nvGrpSpPr>
                <p:cNvPr id="504" name="Group 11"/>
                <p:cNvGrpSpPr>
                  <a:grpSpLocks/>
                </p:cNvGrpSpPr>
                <p:nvPr/>
              </p:nvGrpSpPr>
              <p:grpSpPr bwMode="auto">
                <a:xfrm>
                  <a:off x="692" y="0"/>
                  <a:ext cx="692" cy="768"/>
                  <a:chOff x="692" y="0"/>
                  <a:chExt cx="692" cy="768"/>
                </a:xfrm>
              </p:grpSpPr>
              <p:sp>
                <p:nvSpPr>
                  <p:cNvPr id="985" name="Rectangle 12"/>
                  <p:cNvSpPr>
                    <a:spLocks noChangeArrowheads="1"/>
                  </p:cNvSpPr>
                  <p:nvPr/>
                </p:nvSpPr>
                <p:spPr bwMode="auto">
                  <a:xfrm>
                    <a:off x="692" y="0"/>
                    <a:ext cx="692" cy="768"/>
                  </a:xfrm>
                  <a:prstGeom prst="rect">
                    <a:avLst/>
                  </a:prstGeom>
                  <a:solidFill>
                    <a:srgbClr val="FFFFCA"/>
                  </a:solidFill>
                  <a:ln w="9525">
                    <a:noFill/>
                    <a:miter lim="800000"/>
                    <a:headEnd/>
                    <a:tailEnd/>
                  </a:ln>
                </p:spPr>
                <p:txBody>
                  <a:bodyPr/>
                  <a:lstStyle/>
                  <a:p>
                    <a:endParaRPr lang="es-MX" sz="1200">
                      <a:latin typeface="+mn-lt"/>
                    </a:endParaRPr>
                  </a:p>
                </p:txBody>
              </p:sp>
              <p:grpSp>
                <p:nvGrpSpPr>
                  <p:cNvPr id="986" name="Group 13"/>
                  <p:cNvGrpSpPr>
                    <a:grpSpLocks/>
                  </p:cNvGrpSpPr>
                  <p:nvPr/>
                </p:nvGrpSpPr>
                <p:grpSpPr bwMode="auto">
                  <a:xfrm>
                    <a:off x="692" y="0"/>
                    <a:ext cx="692" cy="768"/>
                    <a:chOff x="692" y="0"/>
                    <a:chExt cx="692" cy="768"/>
                  </a:xfrm>
                </p:grpSpPr>
                <p:sp>
                  <p:nvSpPr>
                    <p:cNvPr id="987" name="Rectangle 14"/>
                    <p:cNvSpPr>
                      <a:spLocks noChangeArrowheads="1"/>
                    </p:cNvSpPr>
                    <p:nvPr/>
                  </p:nvSpPr>
                  <p:spPr bwMode="auto">
                    <a:xfrm>
                      <a:off x="720" y="0"/>
                      <a:ext cx="636" cy="768"/>
                    </a:xfrm>
                    <a:prstGeom prst="rect">
                      <a:avLst/>
                    </a:prstGeom>
                    <a:solidFill>
                      <a:srgbClr val="FFFFCA"/>
                    </a:solidFill>
                    <a:ln w="9525">
                      <a:noFill/>
                      <a:miter lim="800000"/>
                      <a:headEnd/>
                      <a:tailEnd/>
                    </a:ln>
                  </p:spPr>
                  <p:txBody>
                    <a:bodyPr/>
                    <a:lstStyle/>
                    <a:p>
                      <a:r>
                        <a:rPr lang="es-MX" sz="1200" b="1">
                          <a:solidFill>
                            <a:schemeClr val="bg2"/>
                          </a:solidFill>
                          <a:latin typeface="+mn-lt"/>
                          <a:cs typeface="Times New Roman" pitchFamily="18" charset="0"/>
                        </a:rPr>
                        <a:t>n° de sitios en que fue encontrado</a:t>
                      </a:r>
                      <a:endParaRPr lang="es-ES" sz="1200">
                        <a:solidFill>
                          <a:schemeClr val="bg2"/>
                        </a:solidFill>
                        <a:latin typeface="+mn-lt"/>
                        <a:cs typeface="Times New Roman" pitchFamily="18" charset="0"/>
                      </a:endParaRPr>
                    </a:p>
                    <a:p>
                      <a:pPr eaLnBrk="0" hangingPunct="0"/>
                      <a:endParaRPr lang="es-ES" sz="1200">
                        <a:solidFill>
                          <a:schemeClr val="bg2"/>
                        </a:solidFill>
                        <a:latin typeface="+mn-lt"/>
                      </a:endParaRPr>
                    </a:p>
                  </p:txBody>
                </p:sp>
                <p:sp>
                  <p:nvSpPr>
                    <p:cNvPr id="988" name="Rectangle 15"/>
                    <p:cNvSpPr>
                      <a:spLocks noChangeArrowheads="1"/>
                    </p:cNvSpPr>
                    <p:nvPr/>
                  </p:nvSpPr>
                  <p:spPr bwMode="auto">
                    <a:xfrm>
                      <a:off x="692" y="0"/>
                      <a:ext cx="692" cy="768"/>
                    </a:xfrm>
                    <a:prstGeom prst="rect">
                      <a:avLst/>
                    </a:prstGeom>
                    <a:noFill/>
                    <a:ln w="7">
                      <a:solidFill>
                        <a:srgbClr val="A0A0A0"/>
                      </a:solidFill>
                      <a:miter lim="800000"/>
                      <a:headEnd/>
                      <a:tailEnd/>
                    </a:ln>
                  </p:spPr>
                  <p:txBody>
                    <a:bodyPr/>
                    <a:lstStyle/>
                    <a:p>
                      <a:endParaRPr lang="es-MX" sz="1200">
                        <a:latin typeface="+mn-lt"/>
                      </a:endParaRPr>
                    </a:p>
                  </p:txBody>
                </p:sp>
              </p:grpSp>
            </p:grpSp>
            <p:grpSp>
              <p:nvGrpSpPr>
                <p:cNvPr id="505" name="Group 16"/>
                <p:cNvGrpSpPr>
                  <a:grpSpLocks/>
                </p:cNvGrpSpPr>
                <p:nvPr/>
              </p:nvGrpSpPr>
              <p:grpSpPr bwMode="auto">
                <a:xfrm>
                  <a:off x="1384" y="0"/>
                  <a:ext cx="692" cy="768"/>
                  <a:chOff x="1384" y="0"/>
                  <a:chExt cx="692" cy="768"/>
                </a:xfrm>
              </p:grpSpPr>
              <p:sp>
                <p:nvSpPr>
                  <p:cNvPr id="981" name="Rectangle 17"/>
                  <p:cNvSpPr>
                    <a:spLocks noChangeArrowheads="1"/>
                  </p:cNvSpPr>
                  <p:nvPr/>
                </p:nvSpPr>
                <p:spPr bwMode="auto">
                  <a:xfrm>
                    <a:off x="1384" y="0"/>
                    <a:ext cx="692" cy="768"/>
                  </a:xfrm>
                  <a:prstGeom prst="rect">
                    <a:avLst/>
                  </a:prstGeom>
                  <a:solidFill>
                    <a:srgbClr val="FFFFCA"/>
                  </a:solidFill>
                  <a:ln w="9525">
                    <a:noFill/>
                    <a:miter lim="800000"/>
                    <a:headEnd/>
                    <a:tailEnd/>
                  </a:ln>
                </p:spPr>
                <p:txBody>
                  <a:bodyPr/>
                  <a:lstStyle/>
                  <a:p>
                    <a:endParaRPr lang="es-MX" sz="1200">
                      <a:latin typeface="+mn-lt"/>
                    </a:endParaRPr>
                  </a:p>
                </p:txBody>
              </p:sp>
              <p:grpSp>
                <p:nvGrpSpPr>
                  <p:cNvPr id="982" name="Group 18"/>
                  <p:cNvGrpSpPr>
                    <a:grpSpLocks/>
                  </p:cNvGrpSpPr>
                  <p:nvPr/>
                </p:nvGrpSpPr>
                <p:grpSpPr bwMode="auto">
                  <a:xfrm>
                    <a:off x="1384" y="0"/>
                    <a:ext cx="692" cy="768"/>
                    <a:chOff x="1384" y="0"/>
                    <a:chExt cx="692" cy="768"/>
                  </a:xfrm>
                </p:grpSpPr>
                <p:sp>
                  <p:nvSpPr>
                    <p:cNvPr id="983" name="Rectangle 19"/>
                    <p:cNvSpPr>
                      <a:spLocks noChangeArrowheads="1"/>
                    </p:cNvSpPr>
                    <p:nvPr/>
                  </p:nvSpPr>
                  <p:spPr bwMode="auto">
                    <a:xfrm>
                      <a:off x="1412" y="0"/>
                      <a:ext cx="636" cy="768"/>
                    </a:xfrm>
                    <a:prstGeom prst="rect">
                      <a:avLst/>
                    </a:prstGeom>
                    <a:solidFill>
                      <a:srgbClr val="FFFFCA"/>
                    </a:solidFill>
                    <a:ln w="9525">
                      <a:noFill/>
                      <a:miter lim="800000"/>
                      <a:headEnd/>
                      <a:tailEnd/>
                    </a:ln>
                  </p:spPr>
                  <p:txBody>
                    <a:bodyPr/>
                    <a:lstStyle/>
                    <a:p>
                      <a:r>
                        <a:rPr lang="es-MX" sz="1200" b="1">
                          <a:solidFill>
                            <a:schemeClr val="bg2"/>
                          </a:solidFill>
                          <a:latin typeface="+mn-lt"/>
                          <a:cs typeface="Times New Roman" pitchFamily="18" charset="0"/>
                        </a:rPr>
                        <a:t>promedio de las conc. detectadas ppm</a:t>
                      </a:r>
                      <a:endParaRPr lang="es-ES" sz="1200">
                        <a:solidFill>
                          <a:schemeClr val="bg2"/>
                        </a:solidFill>
                        <a:latin typeface="+mn-lt"/>
                        <a:cs typeface="Times New Roman" pitchFamily="18" charset="0"/>
                      </a:endParaRPr>
                    </a:p>
                    <a:p>
                      <a:pPr eaLnBrk="0" hangingPunct="0"/>
                      <a:endParaRPr lang="es-ES" sz="1200">
                        <a:solidFill>
                          <a:schemeClr val="bg2"/>
                        </a:solidFill>
                        <a:latin typeface="+mn-lt"/>
                      </a:endParaRPr>
                    </a:p>
                  </p:txBody>
                </p:sp>
                <p:sp>
                  <p:nvSpPr>
                    <p:cNvPr id="984" name="Rectangle 20"/>
                    <p:cNvSpPr>
                      <a:spLocks noChangeArrowheads="1"/>
                    </p:cNvSpPr>
                    <p:nvPr/>
                  </p:nvSpPr>
                  <p:spPr bwMode="auto">
                    <a:xfrm>
                      <a:off x="1384" y="0"/>
                      <a:ext cx="692" cy="768"/>
                    </a:xfrm>
                    <a:prstGeom prst="rect">
                      <a:avLst/>
                    </a:prstGeom>
                    <a:noFill/>
                    <a:ln w="7">
                      <a:solidFill>
                        <a:srgbClr val="A0A0A0"/>
                      </a:solidFill>
                      <a:miter lim="800000"/>
                      <a:headEnd/>
                      <a:tailEnd/>
                    </a:ln>
                  </p:spPr>
                  <p:txBody>
                    <a:bodyPr/>
                    <a:lstStyle/>
                    <a:p>
                      <a:endParaRPr lang="es-MX" sz="1200">
                        <a:latin typeface="+mn-lt"/>
                      </a:endParaRPr>
                    </a:p>
                  </p:txBody>
                </p:sp>
              </p:grpSp>
            </p:grpSp>
            <p:grpSp>
              <p:nvGrpSpPr>
                <p:cNvPr id="506" name="Group 21"/>
                <p:cNvGrpSpPr>
                  <a:grpSpLocks/>
                </p:cNvGrpSpPr>
                <p:nvPr/>
              </p:nvGrpSpPr>
              <p:grpSpPr bwMode="auto">
                <a:xfrm>
                  <a:off x="2076" y="0"/>
                  <a:ext cx="692" cy="768"/>
                  <a:chOff x="2076" y="0"/>
                  <a:chExt cx="692" cy="768"/>
                </a:xfrm>
              </p:grpSpPr>
              <p:sp>
                <p:nvSpPr>
                  <p:cNvPr id="977" name="Rectangle 22"/>
                  <p:cNvSpPr>
                    <a:spLocks noChangeArrowheads="1"/>
                  </p:cNvSpPr>
                  <p:nvPr/>
                </p:nvSpPr>
                <p:spPr bwMode="auto">
                  <a:xfrm>
                    <a:off x="2076" y="0"/>
                    <a:ext cx="692" cy="768"/>
                  </a:xfrm>
                  <a:prstGeom prst="rect">
                    <a:avLst/>
                  </a:prstGeom>
                  <a:solidFill>
                    <a:srgbClr val="FFFFCA"/>
                  </a:solidFill>
                  <a:ln w="9525">
                    <a:noFill/>
                    <a:miter lim="800000"/>
                    <a:headEnd/>
                    <a:tailEnd/>
                  </a:ln>
                </p:spPr>
                <p:txBody>
                  <a:bodyPr/>
                  <a:lstStyle/>
                  <a:p>
                    <a:endParaRPr lang="es-MX" sz="1200">
                      <a:latin typeface="+mn-lt"/>
                    </a:endParaRPr>
                  </a:p>
                </p:txBody>
              </p:sp>
              <p:grpSp>
                <p:nvGrpSpPr>
                  <p:cNvPr id="978" name="Group 23"/>
                  <p:cNvGrpSpPr>
                    <a:grpSpLocks/>
                  </p:cNvGrpSpPr>
                  <p:nvPr/>
                </p:nvGrpSpPr>
                <p:grpSpPr bwMode="auto">
                  <a:xfrm>
                    <a:off x="2076" y="0"/>
                    <a:ext cx="692" cy="768"/>
                    <a:chOff x="2076" y="0"/>
                    <a:chExt cx="692" cy="768"/>
                  </a:xfrm>
                </p:grpSpPr>
                <p:sp>
                  <p:nvSpPr>
                    <p:cNvPr id="979" name="Rectangle 24"/>
                    <p:cNvSpPr>
                      <a:spLocks noChangeArrowheads="1"/>
                    </p:cNvSpPr>
                    <p:nvPr/>
                  </p:nvSpPr>
                  <p:spPr bwMode="auto">
                    <a:xfrm>
                      <a:off x="2104" y="0"/>
                      <a:ext cx="636" cy="768"/>
                    </a:xfrm>
                    <a:prstGeom prst="rect">
                      <a:avLst/>
                    </a:prstGeom>
                    <a:solidFill>
                      <a:srgbClr val="FFFFCA"/>
                    </a:solidFill>
                    <a:ln w="9525">
                      <a:noFill/>
                      <a:miter lim="800000"/>
                      <a:headEnd/>
                      <a:tailEnd/>
                    </a:ln>
                  </p:spPr>
                  <p:txBody>
                    <a:bodyPr/>
                    <a:lstStyle/>
                    <a:p>
                      <a:r>
                        <a:rPr lang="es-MX" sz="1200" b="1">
                          <a:solidFill>
                            <a:schemeClr val="bg2"/>
                          </a:solidFill>
                          <a:latin typeface="+mn-lt"/>
                          <a:cs typeface="Times New Roman" pitchFamily="18" charset="0"/>
                        </a:rPr>
                        <a:t>concentración máxima detectada  ppm</a:t>
                      </a:r>
                      <a:endParaRPr lang="es-ES" sz="1200">
                        <a:solidFill>
                          <a:schemeClr val="bg2"/>
                        </a:solidFill>
                        <a:latin typeface="+mn-lt"/>
                        <a:cs typeface="Times New Roman" pitchFamily="18" charset="0"/>
                      </a:endParaRPr>
                    </a:p>
                    <a:p>
                      <a:pPr eaLnBrk="0" hangingPunct="0"/>
                      <a:endParaRPr lang="es-ES" sz="1200">
                        <a:solidFill>
                          <a:schemeClr val="bg2"/>
                        </a:solidFill>
                        <a:latin typeface="+mn-lt"/>
                      </a:endParaRPr>
                    </a:p>
                  </p:txBody>
                </p:sp>
                <p:sp>
                  <p:nvSpPr>
                    <p:cNvPr id="980" name="Rectangle 25"/>
                    <p:cNvSpPr>
                      <a:spLocks noChangeArrowheads="1"/>
                    </p:cNvSpPr>
                    <p:nvPr/>
                  </p:nvSpPr>
                  <p:spPr bwMode="auto">
                    <a:xfrm>
                      <a:off x="2076" y="0"/>
                      <a:ext cx="692" cy="768"/>
                    </a:xfrm>
                    <a:prstGeom prst="rect">
                      <a:avLst/>
                    </a:prstGeom>
                    <a:noFill/>
                    <a:ln w="7">
                      <a:solidFill>
                        <a:srgbClr val="A0A0A0"/>
                      </a:solidFill>
                      <a:miter lim="800000"/>
                      <a:headEnd/>
                      <a:tailEnd/>
                    </a:ln>
                  </p:spPr>
                  <p:txBody>
                    <a:bodyPr/>
                    <a:lstStyle/>
                    <a:p>
                      <a:endParaRPr lang="es-MX" sz="1200">
                        <a:latin typeface="+mn-lt"/>
                      </a:endParaRPr>
                    </a:p>
                  </p:txBody>
                </p:sp>
              </p:grpSp>
            </p:grpSp>
            <p:grpSp>
              <p:nvGrpSpPr>
                <p:cNvPr id="507" name="Group 26"/>
                <p:cNvGrpSpPr>
                  <a:grpSpLocks/>
                </p:cNvGrpSpPr>
                <p:nvPr/>
              </p:nvGrpSpPr>
              <p:grpSpPr bwMode="auto">
                <a:xfrm>
                  <a:off x="2768" y="0"/>
                  <a:ext cx="692" cy="768"/>
                  <a:chOff x="2768" y="0"/>
                  <a:chExt cx="692" cy="768"/>
                </a:xfrm>
              </p:grpSpPr>
              <p:sp>
                <p:nvSpPr>
                  <p:cNvPr id="973" name="Rectangle 27"/>
                  <p:cNvSpPr>
                    <a:spLocks noChangeArrowheads="1"/>
                  </p:cNvSpPr>
                  <p:nvPr/>
                </p:nvSpPr>
                <p:spPr bwMode="auto">
                  <a:xfrm>
                    <a:off x="2768" y="0"/>
                    <a:ext cx="692" cy="768"/>
                  </a:xfrm>
                  <a:prstGeom prst="rect">
                    <a:avLst/>
                  </a:prstGeom>
                  <a:solidFill>
                    <a:srgbClr val="FFFFCA"/>
                  </a:solidFill>
                  <a:ln w="9525">
                    <a:noFill/>
                    <a:miter lim="800000"/>
                    <a:headEnd/>
                    <a:tailEnd/>
                  </a:ln>
                </p:spPr>
                <p:txBody>
                  <a:bodyPr/>
                  <a:lstStyle/>
                  <a:p>
                    <a:endParaRPr lang="es-MX" sz="1200">
                      <a:latin typeface="+mn-lt"/>
                    </a:endParaRPr>
                  </a:p>
                </p:txBody>
              </p:sp>
              <p:grpSp>
                <p:nvGrpSpPr>
                  <p:cNvPr id="974" name="Group 28"/>
                  <p:cNvGrpSpPr>
                    <a:grpSpLocks/>
                  </p:cNvGrpSpPr>
                  <p:nvPr/>
                </p:nvGrpSpPr>
                <p:grpSpPr bwMode="auto">
                  <a:xfrm>
                    <a:off x="2768" y="0"/>
                    <a:ext cx="692" cy="768"/>
                    <a:chOff x="2768" y="0"/>
                    <a:chExt cx="692" cy="768"/>
                  </a:xfrm>
                </p:grpSpPr>
                <p:sp>
                  <p:nvSpPr>
                    <p:cNvPr id="975" name="Rectangle 29"/>
                    <p:cNvSpPr>
                      <a:spLocks noChangeArrowheads="1"/>
                    </p:cNvSpPr>
                    <p:nvPr/>
                  </p:nvSpPr>
                  <p:spPr bwMode="auto">
                    <a:xfrm>
                      <a:off x="2796" y="0"/>
                      <a:ext cx="636" cy="768"/>
                    </a:xfrm>
                    <a:prstGeom prst="rect">
                      <a:avLst/>
                    </a:prstGeom>
                    <a:solidFill>
                      <a:srgbClr val="FFFFCA"/>
                    </a:solidFill>
                    <a:ln w="9525">
                      <a:noFill/>
                      <a:miter lim="800000"/>
                      <a:headEnd/>
                      <a:tailEnd/>
                    </a:ln>
                  </p:spPr>
                  <p:txBody>
                    <a:bodyPr/>
                    <a:lstStyle/>
                    <a:p>
                      <a:r>
                        <a:rPr lang="es-MX" sz="1200" b="1">
                          <a:solidFill>
                            <a:schemeClr val="bg2"/>
                          </a:solidFill>
                          <a:latin typeface="+mn-lt"/>
                          <a:cs typeface="Times New Roman" pitchFamily="18" charset="0"/>
                        </a:rPr>
                        <a:t>concentración mínima detectada  ppm</a:t>
                      </a:r>
                      <a:endParaRPr lang="es-ES" sz="1200">
                        <a:solidFill>
                          <a:schemeClr val="bg2"/>
                        </a:solidFill>
                        <a:latin typeface="+mn-lt"/>
                        <a:cs typeface="Times New Roman" pitchFamily="18" charset="0"/>
                      </a:endParaRPr>
                    </a:p>
                    <a:p>
                      <a:pPr eaLnBrk="0" hangingPunct="0"/>
                      <a:endParaRPr lang="es-ES" sz="1200">
                        <a:solidFill>
                          <a:schemeClr val="bg2"/>
                        </a:solidFill>
                        <a:latin typeface="+mn-lt"/>
                      </a:endParaRPr>
                    </a:p>
                  </p:txBody>
                </p:sp>
                <p:sp>
                  <p:nvSpPr>
                    <p:cNvPr id="976" name="Rectangle 30"/>
                    <p:cNvSpPr>
                      <a:spLocks noChangeArrowheads="1"/>
                    </p:cNvSpPr>
                    <p:nvPr/>
                  </p:nvSpPr>
                  <p:spPr bwMode="auto">
                    <a:xfrm>
                      <a:off x="2768" y="0"/>
                      <a:ext cx="692" cy="768"/>
                    </a:xfrm>
                    <a:prstGeom prst="rect">
                      <a:avLst/>
                    </a:prstGeom>
                    <a:noFill/>
                    <a:ln w="7">
                      <a:solidFill>
                        <a:srgbClr val="A0A0A0"/>
                      </a:solidFill>
                      <a:miter lim="800000"/>
                      <a:headEnd/>
                      <a:tailEnd/>
                    </a:ln>
                  </p:spPr>
                  <p:txBody>
                    <a:bodyPr/>
                    <a:lstStyle/>
                    <a:p>
                      <a:endParaRPr lang="es-MX" sz="1200">
                        <a:latin typeface="+mn-lt"/>
                      </a:endParaRPr>
                    </a:p>
                  </p:txBody>
                </p:sp>
              </p:grpSp>
            </p:grpSp>
            <p:grpSp>
              <p:nvGrpSpPr>
                <p:cNvPr id="508" name="Group 31"/>
                <p:cNvGrpSpPr>
                  <a:grpSpLocks/>
                </p:cNvGrpSpPr>
                <p:nvPr/>
              </p:nvGrpSpPr>
              <p:grpSpPr bwMode="auto">
                <a:xfrm>
                  <a:off x="0" y="768"/>
                  <a:ext cx="692" cy="365"/>
                  <a:chOff x="0" y="768"/>
                  <a:chExt cx="692" cy="365"/>
                </a:xfrm>
              </p:grpSpPr>
              <p:sp>
                <p:nvSpPr>
                  <p:cNvPr id="971" name="Rectangle 32"/>
                  <p:cNvSpPr>
                    <a:spLocks noChangeArrowheads="1"/>
                  </p:cNvSpPr>
                  <p:nvPr/>
                </p:nvSpPr>
                <p:spPr bwMode="auto">
                  <a:xfrm>
                    <a:off x="28" y="768"/>
                    <a:ext cx="636" cy="365"/>
                  </a:xfrm>
                  <a:prstGeom prst="rect">
                    <a:avLst/>
                  </a:prstGeom>
                  <a:noFill/>
                  <a:ln w="9525">
                    <a:noFill/>
                    <a:miter lim="800000"/>
                    <a:headEnd/>
                    <a:tailEnd/>
                  </a:ln>
                </p:spPr>
                <p:txBody>
                  <a:bodyPr/>
                  <a:lstStyle/>
                  <a:p>
                    <a:r>
                      <a:rPr lang="es-MX" sz="1200">
                        <a:latin typeface="+mn-lt"/>
                        <a:cs typeface="Times New Roman" pitchFamily="18" charset="0"/>
                      </a:rPr>
                      <a:t>tricloroflurometano</a:t>
                    </a:r>
                    <a:endParaRPr lang="es-ES" sz="1200">
                      <a:latin typeface="+mn-lt"/>
                      <a:cs typeface="Times New Roman" pitchFamily="18" charset="0"/>
                    </a:endParaRPr>
                  </a:p>
                  <a:p>
                    <a:pPr eaLnBrk="0" hangingPunct="0"/>
                    <a:endParaRPr lang="es-ES" sz="1200">
                      <a:latin typeface="+mn-lt"/>
                    </a:endParaRPr>
                  </a:p>
                </p:txBody>
              </p:sp>
              <p:sp>
                <p:nvSpPr>
                  <p:cNvPr id="972" name="Rectangle 33"/>
                  <p:cNvSpPr>
                    <a:spLocks noChangeArrowheads="1"/>
                  </p:cNvSpPr>
                  <p:nvPr/>
                </p:nvSpPr>
                <p:spPr bwMode="auto">
                  <a:xfrm>
                    <a:off x="0" y="76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09" name="Group 34"/>
                <p:cNvGrpSpPr>
                  <a:grpSpLocks/>
                </p:cNvGrpSpPr>
                <p:nvPr/>
              </p:nvGrpSpPr>
              <p:grpSpPr bwMode="auto">
                <a:xfrm>
                  <a:off x="692" y="768"/>
                  <a:ext cx="692" cy="365"/>
                  <a:chOff x="692" y="768"/>
                  <a:chExt cx="692" cy="365"/>
                </a:xfrm>
              </p:grpSpPr>
              <p:sp>
                <p:nvSpPr>
                  <p:cNvPr id="969" name="Rectangle 35"/>
                  <p:cNvSpPr>
                    <a:spLocks noChangeArrowheads="1"/>
                  </p:cNvSpPr>
                  <p:nvPr/>
                </p:nvSpPr>
                <p:spPr bwMode="auto">
                  <a:xfrm>
                    <a:off x="720" y="768"/>
                    <a:ext cx="636" cy="365"/>
                  </a:xfrm>
                  <a:prstGeom prst="rect">
                    <a:avLst/>
                  </a:prstGeom>
                  <a:noFill/>
                  <a:ln w="9525">
                    <a:noFill/>
                    <a:miter lim="800000"/>
                    <a:headEnd/>
                    <a:tailEnd/>
                  </a:ln>
                </p:spPr>
                <p:txBody>
                  <a:bodyPr/>
                  <a:lstStyle/>
                  <a:p>
                    <a:r>
                      <a:rPr lang="es-MX" sz="1200">
                        <a:latin typeface="+mn-lt"/>
                        <a:cs typeface="Times New Roman" pitchFamily="18" charset="0"/>
                      </a:rPr>
                      <a:t>48</a:t>
                    </a:r>
                    <a:endParaRPr lang="es-ES" sz="1200">
                      <a:latin typeface="+mn-lt"/>
                      <a:cs typeface="Times New Roman" pitchFamily="18" charset="0"/>
                    </a:endParaRPr>
                  </a:p>
                  <a:p>
                    <a:pPr eaLnBrk="0" hangingPunct="0"/>
                    <a:endParaRPr lang="es-ES" sz="1200">
                      <a:latin typeface="+mn-lt"/>
                    </a:endParaRPr>
                  </a:p>
                </p:txBody>
              </p:sp>
              <p:sp>
                <p:nvSpPr>
                  <p:cNvPr id="970" name="Rectangle 36"/>
                  <p:cNvSpPr>
                    <a:spLocks noChangeArrowheads="1"/>
                  </p:cNvSpPr>
                  <p:nvPr/>
                </p:nvSpPr>
                <p:spPr bwMode="auto">
                  <a:xfrm>
                    <a:off x="692" y="76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0" name="Group 37"/>
                <p:cNvGrpSpPr>
                  <a:grpSpLocks/>
                </p:cNvGrpSpPr>
                <p:nvPr/>
              </p:nvGrpSpPr>
              <p:grpSpPr bwMode="auto">
                <a:xfrm>
                  <a:off x="1384" y="768"/>
                  <a:ext cx="692" cy="365"/>
                  <a:chOff x="1384" y="768"/>
                  <a:chExt cx="692" cy="365"/>
                </a:xfrm>
              </p:grpSpPr>
              <p:sp>
                <p:nvSpPr>
                  <p:cNvPr id="967" name="Rectangle 38"/>
                  <p:cNvSpPr>
                    <a:spLocks noChangeArrowheads="1"/>
                  </p:cNvSpPr>
                  <p:nvPr/>
                </p:nvSpPr>
                <p:spPr bwMode="auto">
                  <a:xfrm>
                    <a:off x="1412" y="768"/>
                    <a:ext cx="636" cy="365"/>
                  </a:xfrm>
                  <a:prstGeom prst="rect">
                    <a:avLst/>
                  </a:prstGeom>
                  <a:noFill/>
                  <a:ln w="9525">
                    <a:noFill/>
                    <a:miter lim="800000"/>
                    <a:headEnd/>
                    <a:tailEnd/>
                  </a:ln>
                </p:spPr>
                <p:txBody>
                  <a:bodyPr/>
                  <a:lstStyle/>
                  <a:p>
                    <a:r>
                      <a:rPr lang="es-MX" sz="1200">
                        <a:latin typeface="+mn-lt"/>
                        <a:cs typeface="Times New Roman" pitchFamily="18" charset="0"/>
                      </a:rPr>
                      <a:t>0.96</a:t>
                    </a:r>
                    <a:endParaRPr lang="es-ES" sz="1200">
                      <a:latin typeface="+mn-lt"/>
                      <a:cs typeface="Times New Roman" pitchFamily="18" charset="0"/>
                    </a:endParaRPr>
                  </a:p>
                  <a:p>
                    <a:pPr eaLnBrk="0" hangingPunct="0"/>
                    <a:endParaRPr lang="es-ES" sz="1200">
                      <a:latin typeface="+mn-lt"/>
                    </a:endParaRPr>
                  </a:p>
                </p:txBody>
              </p:sp>
              <p:sp>
                <p:nvSpPr>
                  <p:cNvPr id="968" name="Rectangle 39"/>
                  <p:cNvSpPr>
                    <a:spLocks noChangeArrowheads="1"/>
                  </p:cNvSpPr>
                  <p:nvPr/>
                </p:nvSpPr>
                <p:spPr bwMode="auto">
                  <a:xfrm>
                    <a:off x="1384" y="76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1" name="Group 40"/>
                <p:cNvGrpSpPr>
                  <a:grpSpLocks/>
                </p:cNvGrpSpPr>
                <p:nvPr/>
              </p:nvGrpSpPr>
              <p:grpSpPr bwMode="auto">
                <a:xfrm>
                  <a:off x="2076" y="768"/>
                  <a:ext cx="692" cy="365"/>
                  <a:chOff x="2076" y="768"/>
                  <a:chExt cx="692" cy="365"/>
                </a:xfrm>
              </p:grpSpPr>
              <p:sp>
                <p:nvSpPr>
                  <p:cNvPr id="965" name="Rectangle 41"/>
                  <p:cNvSpPr>
                    <a:spLocks noChangeArrowheads="1"/>
                  </p:cNvSpPr>
                  <p:nvPr/>
                </p:nvSpPr>
                <p:spPr bwMode="auto">
                  <a:xfrm>
                    <a:off x="2104" y="768"/>
                    <a:ext cx="636" cy="365"/>
                  </a:xfrm>
                  <a:prstGeom prst="rect">
                    <a:avLst/>
                  </a:prstGeom>
                  <a:noFill/>
                  <a:ln w="9525">
                    <a:noFill/>
                    <a:miter lim="800000"/>
                    <a:headEnd/>
                    <a:tailEnd/>
                  </a:ln>
                </p:spPr>
                <p:txBody>
                  <a:bodyPr/>
                  <a:lstStyle/>
                  <a:p>
                    <a:r>
                      <a:rPr lang="es-MX" sz="1200">
                        <a:latin typeface="+mn-lt"/>
                        <a:cs typeface="Times New Roman" pitchFamily="18" charset="0"/>
                      </a:rPr>
                      <a:t>11.9</a:t>
                    </a:r>
                    <a:endParaRPr lang="es-ES" sz="1200">
                      <a:latin typeface="+mn-lt"/>
                      <a:cs typeface="Times New Roman" pitchFamily="18" charset="0"/>
                    </a:endParaRPr>
                  </a:p>
                  <a:p>
                    <a:pPr eaLnBrk="0" hangingPunct="0"/>
                    <a:endParaRPr lang="es-ES" sz="1200">
                      <a:latin typeface="+mn-lt"/>
                    </a:endParaRPr>
                  </a:p>
                </p:txBody>
              </p:sp>
              <p:sp>
                <p:nvSpPr>
                  <p:cNvPr id="966" name="Rectangle 42"/>
                  <p:cNvSpPr>
                    <a:spLocks noChangeArrowheads="1"/>
                  </p:cNvSpPr>
                  <p:nvPr/>
                </p:nvSpPr>
                <p:spPr bwMode="auto">
                  <a:xfrm>
                    <a:off x="2076" y="76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2" name="Group 43"/>
                <p:cNvGrpSpPr>
                  <a:grpSpLocks/>
                </p:cNvGrpSpPr>
                <p:nvPr/>
              </p:nvGrpSpPr>
              <p:grpSpPr bwMode="auto">
                <a:xfrm>
                  <a:off x="2768" y="768"/>
                  <a:ext cx="692" cy="365"/>
                  <a:chOff x="2768" y="768"/>
                  <a:chExt cx="692" cy="365"/>
                </a:xfrm>
              </p:grpSpPr>
              <p:sp>
                <p:nvSpPr>
                  <p:cNvPr id="963" name="Rectangle 44"/>
                  <p:cNvSpPr>
                    <a:spLocks noChangeArrowheads="1"/>
                  </p:cNvSpPr>
                  <p:nvPr/>
                </p:nvSpPr>
                <p:spPr bwMode="auto">
                  <a:xfrm>
                    <a:off x="2796" y="768"/>
                    <a:ext cx="636" cy="365"/>
                  </a:xfrm>
                  <a:prstGeom prst="rect">
                    <a:avLst/>
                  </a:prstGeom>
                  <a:noFill/>
                  <a:ln w="9525">
                    <a:noFill/>
                    <a:miter lim="800000"/>
                    <a:headEnd/>
                    <a:tailEnd/>
                  </a:ln>
                </p:spPr>
                <p:txBody>
                  <a:bodyPr/>
                  <a:lstStyle/>
                  <a:p>
                    <a:r>
                      <a:rPr lang="es-MX" sz="1200">
                        <a:latin typeface="+mn-lt"/>
                        <a:cs typeface="Times New Roman" pitchFamily="18" charset="0"/>
                      </a:rPr>
                      <a:t>---</a:t>
                    </a:r>
                    <a:endParaRPr lang="es-ES" sz="1200">
                      <a:latin typeface="+mn-lt"/>
                      <a:cs typeface="Times New Roman" pitchFamily="18" charset="0"/>
                    </a:endParaRPr>
                  </a:p>
                  <a:p>
                    <a:pPr eaLnBrk="0" hangingPunct="0"/>
                    <a:endParaRPr lang="es-ES" sz="1200">
                      <a:latin typeface="+mn-lt"/>
                    </a:endParaRPr>
                  </a:p>
                </p:txBody>
              </p:sp>
              <p:sp>
                <p:nvSpPr>
                  <p:cNvPr id="964" name="Rectangle 45"/>
                  <p:cNvSpPr>
                    <a:spLocks noChangeArrowheads="1"/>
                  </p:cNvSpPr>
                  <p:nvPr/>
                </p:nvSpPr>
                <p:spPr bwMode="auto">
                  <a:xfrm>
                    <a:off x="2768" y="76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3" name="Group 46"/>
                <p:cNvGrpSpPr>
                  <a:grpSpLocks/>
                </p:cNvGrpSpPr>
                <p:nvPr/>
              </p:nvGrpSpPr>
              <p:grpSpPr bwMode="auto">
                <a:xfrm>
                  <a:off x="0" y="1133"/>
                  <a:ext cx="692" cy="365"/>
                  <a:chOff x="0" y="1133"/>
                  <a:chExt cx="692" cy="365"/>
                </a:xfrm>
              </p:grpSpPr>
              <p:sp>
                <p:nvSpPr>
                  <p:cNvPr id="961" name="Rectangle 47"/>
                  <p:cNvSpPr>
                    <a:spLocks noChangeArrowheads="1"/>
                  </p:cNvSpPr>
                  <p:nvPr/>
                </p:nvSpPr>
                <p:spPr bwMode="auto">
                  <a:xfrm>
                    <a:off x="28" y="1133"/>
                    <a:ext cx="636" cy="365"/>
                  </a:xfrm>
                  <a:prstGeom prst="rect">
                    <a:avLst/>
                  </a:prstGeom>
                  <a:noFill/>
                  <a:ln w="9525">
                    <a:noFill/>
                    <a:miter lim="800000"/>
                    <a:headEnd/>
                    <a:tailEnd/>
                  </a:ln>
                </p:spPr>
                <p:txBody>
                  <a:bodyPr/>
                  <a:lstStyle/>
                  <a:p>
                    <a:r>
                      <a:rPr lang="es-MX" sz="1200">
                        <a:latin typeface="+mn-lt"/>
                        <a:cs typeface="Times New Roman" pitchFamily="18" charset="0"/>
                      </a:rPr>
                      <a:t>tricloroetileno</a:t>
                    </a:r>
                    <a:r>
                      <a:rPr lang="es-MX" sz="1200" baseline="30000">
                        <a:latin typeface="+mn-lt"/>
                        <a:cs typeface="Times New Roman" pitchFamily="18" charset="0"/>
                      </a:rPr>
                      <a:t>b</a:t>
                    </a:r>
                    <a:endParaRPr lang="es-ES" sz="1200">
                      <a:latin typeface="+mn-lt"/>
                      <a:cs typeface="Times New Roman" pitchFamily="18" charset="0"/>
                    </a:endParaRPr>
                  </a:p>
                  <a:p>
                    <a:pPr eaLnBrk="0" hangingPunct="0"/>
                    <a:endParaRPr lang="es-ES" sz="1200">
                      <a:latin typeface="+mn-lt"/>
                    </a:endParaRPr>
                  </a:p>
                </p:txBody>
              </p:sp>
              <p:sp>
                <p:nvSpPr>
                  <p:cNvPr id="962" name="Rectangle 48"/>
                  <p:cNvSpPr>
                    <a:spLocks noChangeArrowheads="1"/>
                  </p:cNvSpPr>
                  <p:nvPr/>
                </p:nvSpPr>
                <p:spPr bwMode="auto">
                  <a:xfrm>
                    <a:off x="0" y="113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4" name="Group 49"/>
                <p:cNvGrpSpPr>
                  <a:grpSpLocks/>
                </p:cNvGrpSpPr>
                <p:nvPr/>
              </p:nvGrpSpPr>
              <p:grpSpPr bwMode="auto">
                <a:xfrm>
                  <a:off x="692" y="1133"/>
                  <a:ext cx="692" cy="365"/>
                  <a:chOff x="692" y="1133"/>
                  <a:chExt cx="692" cy="365"/>
                </a:xfrm>
              </p:grpSpPr>
              <p:sp>
                <p:nvSpPr>
                  <p:cNvPr id="959" name="Rectangle 50"/>
                  <p:cNvSpPr>
                    <a:spLocks noChangeArrowheads="1"/>
                  </p:cNvSpPr>
                  <p:nvPr/>
                </p:nvSpPr>
                <p:spPr bwMode="auto">
                  <a:xfrm>
                    <a:off x="720" y="1133"/>
                    <a:ext cx="636" cy="365"/>
                  </a:xfrm>
                  <a:prstGeom prst="rect">
                    <a:avLst/>
                  </a:prstGeom>
                  <a:noFill/>
                  <a:ln w="9525">
                    <a:noFill/>
                    <a:miter lim="800000"/>
                    <a:headEnd/>
                    <a:tailEnd/>
                  </a:ln>
                </p:spPr>
                <p:txBody>
                  <a:bodyPr/>
                  <a:lstStyle/>
                  <a:p>
                    <a:r>
                      <a:rPr lang="es-MX" sz="1200">
                        <a:latin typeface="+mn-lt"/>
                        <a:cs typeface="Times New Roman" pitchFamily="18" charset="0"/>
                      </a:rPr>
                      <a:t>46</a:t>
                    </a:r>
                    <a:endParaRPr lang="es-ES" sz="1200">
                      <a:latin typeface="+mn-lt"/>
                      <a:cs typeface="Times New Roman" pitchFamily="18" charset="0"/>
                    </a:endParaRPr>
                  </a:p>
                  <a:p>
                    <a:pPr eaLnBrk="0" hangingPunct="0"/>
                    <a:endParaRPr lang="es-ES" sz="1200">
                      <a:latin typeface="+mn-lt"/>
                    </a:endParaRPr>
                  </a:p>
                </p:txBody>
              </p:sp>
              <p:sp>
                <p:nvSpPr>
                  <p:cNvPr id="960" name="Rectangle 51"/>
                  <p:cNvSpPr>
                    <a:spLocks noChangeArrowheads="1"/>
                  </p:cNvSpPr>
                  <p:nvPr/>
                </p:nvSpPr>
                <p:spPr bwMode="auto">
                  <a:xfrm>
                    <a:off x="692" y="113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5" name="Group 52"/>
                <p:cNvGrpSpPr>
                  <a:grpSpLocks/>
                </p:cNvGrpSpPr>
                <p:nvPr/>
              </p:nvGrpSpPr>
              <p:grpSpPr bwMode="auto">
                <a:xfrm>
                  <a:off x="1384" y="1133"/>
                  <a:ext cx="692" cy="365"/>
                  <a:chOff x="1384" y="1133"/>
                  <a:chExt cx="692" cy="365"/>
                </a:xfrm>
              </p:grpSpPr>
              <p:sp>
                <p:nvSpPr>
                  <p:cNvPr id="957" name="Rectangle 53"/>
                  <p:cNvSpPr>
                    <a:spLocks noChangeArrowheads="1"/>
                  </p:cNvSpPr>
                  <p:nvPr/>
                </p:nvSpPr>
                <p:spPr bwMode="auto">
                  <a:xfrm>
                    <a:off x="1412" y="1133"/>
                    <a:ext cx="636" cy="365"/>
                  </a:xfrm>
                  <a:prstGeom prst="rect">
                    <a:avLst/>
                  </a:prstGeom>
                  <a:noFill/>
                  <a:ln w="9525">
                    <a:noFill/>
                    <a:miter lim="800000"/>
                    <a:headEnd/>
                    <a:tailEnd/>
                  </a:ln>
                </p:spPr>
                <p:txBody>
                  <a:bodyPr/>
                  <a:lstStyle/>
                  <a:p>
                    <a:r>
                      <a:rPr lang="es-MX" sz="1200">
                        <a:latin typeface="+mn-lt"/>
                        <a:cs typeface="Times New Roman" pitchFamily="18" charset="0"/>
                      </a:rPr>
                      <a:t>3.88</a:t>
                    </a:r>
                    <a:endParaRPr lang="es-ES" sz="1200">
                      <a:latin typeface="+mn-lt"/>
                      <a:cs typeface="Times New Roman" pitchFamily="18" charset="0"/>
                    </a:endParaRPr>
                  </a:p>
                  <a:p>
                    <a:pPr eaLnBrk="0" hangingPunct="0"/>
                    <a:endParaRPr lang="es-ES" sz="1200">
                      <a:latin typeface="+mn-lt"/>
                    </a:endParaRPr>
                  </a:p>
                </p:txBody>
              </p:sp>
              <p:sp>
                <p:nvSpPr>
                  <p:cNvPr id="958" name="Rectangle 54"/>
                  <p:cNvSpPr>
                    <a:spLocks noChangeArrowheads="1"/>
                  </p:cNvSpPr>
                  <p:nvPr/>
                </p:nvSpPr>
                <p:spPr bwMode="auto">
                  <a:xfrm>
                    <a:off x="1384" y="113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6" name="Group 55"/>
                <p:cNvGrpSpPr>
                  <a:grpSpLocks/>
                </p:cNvGrpSpPr>
                <p:nvPr/>
              </p:nvGrpSpPr>
              <p:grpSpPr bwMode="auto">
                <a:xfrm>
                  <a:off x="2076" y="1133"/>
                  <a:ext cx="692" cy="365"/>
                  <a:chOff x="2076" y="1133"/>
                  <a:chExt cx="692" cy="365"/>
                </a:xfrm>
              </p:grpSpPr>
              <p:sp>
                <p:nvSpPr>
                  <p:cNvPr id="955" name="Rectangle 56"/>
                  <p:cNvSpPr>
                    <a:spLocks noChangeArrowheads="1"/>
                  </p:cNvSpPr>
                  <p:nvPr/>
                </p:nvSpPr>
                <p:spPr bwMode="auto">
                  <a:xfrm>
                    <a:off x="2104" y="1133"/>
                    <a:ext cx="636" cy="365"/>
                  </a:xfrm>
                  <a:prstGeom prst="rect">
                    <a:avLst/>
                  </a:prstGeom>
                  <a:noFill/>
                  <a:ln w="9525">
                    <a:noFill/>
                    <a:miter lim="800000"/>
                    <a:headEnd/>
                    <a:tailEnd/>
                  </a:ln>
                </p:spPr>
                <p:txBody>
                  <a:bodyPr/>
                  <a:lstStyle/>
                  <a:p>
                    <a:r>
                      <a:rPr lang="es-MX" sz="1200">
                        <a:latin typeface="+mn-lt"/>
                        <a:cs typeface="Times New Roman" pitchFamily="18" charset="0"/>
                      </a:rPr>
                      <a:t>34</a:t>
                    </a:r>
                    <a:endParaRPr lang="es-ES" sz="1200">
                      <a:latin typeface="+mn-lt"/>
                      <a:cs typeface="Times New Roman" pitchFamily="18" charset="0"/>
                    </a:endParaRPr>
                  </a:p>
                  <a:p>
                    <a:pPr eaLnBrk="0" hangingPunct="0"/>
                    <a:endParaRPr lang="es-ES" sz="1200">
                      <a:latin typeface="+mn-lt"/>
                    </a:endParaRPr>
                  </a:p>
                </p:txBody>
              </p:sp>
              <p:sp>
                <p:nvSpPr>
                  <p:cNvPr id="956" name="Rectangle 57"/>
                  <p:cNvSpPr>
                    <a:spLocks noChangeArrowheads="1"/>
                  </p:cNvSpPr>
                  <p:nvPr/>
                </p:nvSpPr>
                <p:spPr bwMode="auto">
                  <a:xfrm>
                    <a:off x="2076" y="113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7" name="Group 58"/>
                <p:cNvGrpSpPr>
                  <a:grpSpLocks/>
                </p:cNvGrpSpPr>
                <p:nvPr/>
              </p:nvGrpSpPr>
              <p:grpSpPr bwMode="auto">
                <a:xfrm>
                  <a:off x="2768" y="1133"/>
                  <a:ext cx="692" cy="365"/>
                  <a:chOff x="2768" y="1133"/>
                  <a:chExt cx="692" cy="365"/>
                </a:xfrm>
              </p:grpSpPr>
              <p:sp>
                <p:nvSpPr>
                  <p:cNvPr id="953" name="Rectangle 59"/>
                  <p:cNvSpPr>
                    <a:spLocks noChangeArrowheads="1"/>
                  </p:cNvSpPr>
                  <p:nvPr/>
                </p:nvSpPr>
                <p:spPr bwMode="auto">
                  <a:xfrm>
                    <a:off x="2796" y="1133"/>
                    <a:ext cx="636" cy="365"/>
                  </a:xfrm>
                  <a:prstGeom prst="rect">
                    <a:avLst/>
                  </a:prstGeom>
                  <a:noFill/>
                  <a:ln w="9525">
                    <a:noFill/>
                    <a:miter lim="800000"/>
                    <a:headEnd/>
                    <a:tailEnd/>
                  </a:ln>
                </p:spPr>
                <p:txBody>
                  <a:bodyPr/>
                  <a:lstStyle/>
                  <a:p>
                    <a:r>
                      <a:rPr lang="es-MX" sz="1200">
                        <a:latin typeface="+mn-lt"/>
                        <a:cs typeface="Times New Roman" pitchFamily="18" charset="0"/>
                      </a:rPr>
                      <a:t>0.00615</a:t>
                    </a:r>
                    <a:endParaRPr lang="es-ES" sz="1200">
                      <a:latin typeface="+mn-lt"/>
                      <a:cs typeface="Times New Roman" pitchFamily="18" charset="0"/>
                    </a:endParaRPr>
                  </a:p>
                  <a:p>
                    <a:pPr eaLnBrk="0" hangingPunct="0"/>
                    <a:endParaRPr lang="es-ES" sz="1200">
                      <a:latin typeface="+mn-lt"/>
                    </a:endParaRPr>
                  </a:p>
                </p:txBody>
              </p:sp>
              <p:sp>
                <p:nvSpPr>
                  <p:cNvPr id="954" name="Rectangle 60"/>
                  <p:cNvSpPr>
                    <a:spLocks noChangeArrowheads="1"/>
                  </p:cNvSpPr>
                  <p:nvPr/>
                </p:nvSpPr>
                <p:spPr bwMode="auto">
                  <a:xfrm>
                    <a:off x="2768" y="113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8" name="Group 61"/>
                <p:cNvGrpSpPr>
                  <a:grpSpLocks/>
                </p:cNvGrpSpPr>
                <p:nvPr/>
              </p:nvGrpSpPr>
              <p:grpSpPr bwMode="auto">
                <a:xfrm>
                  <a:off x="0" y="1498"/>
                  <a:ext cx="692" cy="365"/>
                  <a:chOff x="0" y="1498"/>
                  <a:chExt cx="692" cy="365"/>
                </a:xfrm>
              </p:grpSpPr>
              <p:sp>
                <p:nvSpPr>
                  <p:cNvPr id="951" name="Rectangle 62"/>
                  <p:cNvSpPr>
                    <a:spLocks noChangeArrowheads="1"/>
                  </p:cNvSpPr>
                  <p:nvPr/>
                </p:nvSpPr>
                <p:spPr bwMode="auto">
                  <a:xfrm>
                    <a:off x="28" y="1498"/>
                    <a:ext cx="636" cy="365"/>
                  </a:xfrm>
                  <a:prstGeom prst="rect">
                    <a:avLst/>
                  </a:prstGeom>
                  <a:noFill/>
                  <a:ln w="9525">
                    <a:noFill/>
                    <a:miter lim="800000"/>
                    <a:headEnd/>
                    <a:tailEnd/>
                  </a:ln>
                </p:spPr>
                <p:txBody>
                  <a:bodyPr/>
                  <a:lstStyle/>
                  <a:p>
                    <a:r>
                      <a:rPr lang="es-MX" sz="1200">
                        <a:latin typeface="+mn-lt"/>
                        <a:cs typeface="Times New Roman" pitchFamily="18" charset="0"/>
                      </a:rPr>
                      <a:t>benceno</a:t>
                    </a:r>
                    <a:r>
                      <a:rPr lang="es-MX" sz="1200" baseline="30000">
                        <a:latin typeface="+mn-lt"/>
                        <a:cs typeface="Times New Roman" pitchFamily="18" charset="0"/>
                      </a:rPr>
                      <a:t>a</a:t>
                    </a:r>
                    <a:endParaRPr lang="es-ES" sz="1200">
                      <a:latin typeface="+mn-lt"/>
                      <a:cs typeface="Times New Roman" pitchFamily="18" charset="0"/>
                    </a:endParaRPr>
                  </a:p>
                  <a:p>
                    <a:pPr eaLnBrk="0" hangingPunct="0"/>
                    <a:endParaRPr lang="es-ES" sz="1200">
                      <a:latin typeface="+mn-lt"/>
                    </a:endParaRPr>
                  </a:p>
                </p:txBody>
              </p:sp>
              <p:sp>
                <p:nvSpPr>
                  <p:cNvPr id="952" name="Rectangle 63"/>
                  <p:cNvSpPr>
                    <a:spLocks noChangeArrowheads="1"/>
                  </p:cNvSpPr>
                  <p:nvPr/>
                </p:nvSpPr>
                <p:spPr bwMode="auto">
                  <a:xfrm>
                    <a:off x="0" y="149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19" name="Group 64"/>
                <p:cNvGrpSpPr>
                  <a:grpSpLocks/>
                </p:cNvGrpSpPr>
                <p:nvPr/>
              </p:nvGrpSpPr>
              <p:grpSpPr bwMode="auto">
                <a:xfrm>
                  <a:off x="692" y="1498"/>
                  <a:ext cx="692" cy="365"/>
                  <a:chOff x="692" y="1498"/>
                  <a:chExt cx="692" cy="365"/>
                </a:xfrm>
              </p:grpSpPr>
              <p:sp>
                <p:nvSpPr>
                  <p:cNvPr id="949" name="Rectangle 65"/>
                  <p:cNvSpPr>
                    <a:spLocks noChangeArrowheads="1"/>
                  </p:cNvSpPr>
                  <p:nvPr/>
                </p:nvSpPr>
                <p:spPr bwMode="auto">
                  <a:xfrm>
                    <a:off x="720" y="1498"/>
                    <a:ext cx="636" cy="365"/>
                  </a:xfrm>
                  <a:prstGeom prst="rect">
                    <a:avLst/>
                  </a:prstGeom>
                  <a:noFill/>
                  <a:ln w="9525">
                    <a:noFill/>
                    <a:miter lim="800000"/>
                    <a:headEnd/>
                    <a:tailEnd/>
                  </a:ln>
                </p:spPr>
                <p:txBody>
                  <a:bodyPr/>
                  <a:lstStyle/>
                  <a:p>
                    <a:r>
                      <a:rPr lang="es-MX" sz="1200">
                        <a:latin typeface="+mn-lt"/>
                        <a:cs typeface="Times New Roman" pitchFamily="18" charset="0"/>
                      </a:rPr>
                      <a:t>45</a:t>
                    </a:r>
                    <a:endParaRPr lang="es-ES" sz="1200">
                      <a:latin typeface="+mn-lt"/>
                      <a:cs typeface="Times New Roman" pitchFamily="18" charset="0"/>
                    </a:endParaRPr>
                  </a:p>
                  <a:p>
                    <a:pPr eaLnBrk="0" hangingPunct="0"/>
                    <a:endParaRPr lang="es-ES" sz="1200">
                      <a:latin typeface="+mn-lt"/>
                    </a:endParaRPr>
                  </a:p>
                </p:txBody>
              </p:sp>
              <p:sp>
                <p:nvSpPr>
                  <p:cNvPr id="950" name="Rectangle 66"/>
                  <p:cNvSpPr>
                    <a:spLocks noChangeArrowheads="1"/>
                  </p:cNvSpPr>
                  <p:nvPr/>
                </p:nvSpPr>
                <p:spPr bwMode="auto">
                  <a:xfrm>
                    <a:off x="692" y="149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0" name="Group 67"/>
                <p:cNvGrpSpPr>
                  <a:grpSpLocks/>
                </p:cNvGrpSpPr>
                <p:nvPr/>
              </p:nvGrpSpPr>
              <p:grpSpPr bwMode="auto">
                <a:xfrm>
                  <a:off x="1384" y="1498"/>
                  <a:ext cx="692" cy="365"/>
                  <a:chOff x="1384" y="1498"/>
                  <a:chExt cx="692" cy="365"/>
                </a:xfrm>
              </p:grpSpPr>
              <p:sp>
                <p:nvSpPr>
                  <p:cNvPr id="947" name="Rectangle 68"/>
                  <p:cNvSpPr>
                    <a:spLocks noChangeArrowheads="1"/>
                  </p:cNvSpPr>
                  <p:nvPr/>
                </p:nvSpPr>
                <p:spPr bwMode="auto">
                  <a:xfrm>
                    <a:off x="1412" y="1498"/>
                    <a:ext cx="636" cy="365"/>
                  </a:xfrm>
                  <a:prstGeom prst="rect">
                    <a:avLst/>
                  </a:prstGeom>
                  <a:noFill/>
                  <a:ln w="9525">
                    <a:noFill/>
                    <a:miter lim="800000"/>
                    <a:headEnd/>
                    <a:tailEnd/>
                  </a:ln>
                </p:spPr>
                <p:txBody>
                  <a:bodyPr/>
                  <a:lstStyle/>
                  <a:p>
                    <a:r>
                      <a:rPr lang="es-MX" sz="1200">
                        <a:latin typeface="+mn-lt"/>
                        <a:cs typeface="Times New Roman" pitchFamily="18" charset="0"/>
                      </a:rPr>
                      <a:t>3.64</a:t>
                    </a:r>
                    <a:endParaRPr lang="es-ES" sz="1200">
                      <a:latin typeface="+mn-lt"/>
                      <a:cs typeface="Times New Roman" pitchFamily="18" charset="0"/>
                    </a:endParaRPr>
                  </a:p>
                  <a:p>
                    <a:pPr eaLnBrk="0" hangingPunct="0"/>
                    <a:endParaRPr lang="es-ES" sz="1200">
                      <a:latin typeface="+mn-lt"/>
                    </a:endParaRPr>
                  </a:p>
                </p:txBody>
              </p:sp>
              <p:sp>
                <p:nvSpPr>
                  <p:cNvPr id="948" name="Rectangle 69"/>
                  <p:cNvSpPr>
                    <a:spLocks noChangeArrowheads="1"/>
                  </p:cNvSpPr>
                  <p:nvPr/>
                </p:nvSpPr>
                <p:spPr bwMode="auto">
                  <a:xfrm>
                    <a:off x="1384" y="149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1" name="Group 70"/>
                <p:cNvGrpSpPr>
                  <a:grpSpLocks/>
                </p:cNvGrpSpPr>
                <p:nvPr/>
              </p:nvGrpSpPr>
              <p:grpSpPr bwMode="auto">
                <a:xfrm>
                  <a:off x="2076" y="1498"/>
                  <a:ext cx="692" cy="365"/>
                  <a:chOff x="2076" y="1498"/>
                  <a:chExt cx="692" cy="365"/>
                </a:xfrm>
              </p:grpSpPr>
              <p:sp>
                <p:nvSpPr>
                  <p:cNvPr id="945" name="Rectangle 71"/>
                  <p:cNvSpPr>
                    <a:spLocks noChangeArrowheads="1"/>
                  </p:cNvSpPr>
                  <p:nvPr/>
                </p:nvSpPr>
                <p:spPr bwMode="auto">
                  <a:xfrm>
                    <a:off x="2104" y="1498"/>
                    <a:ext cx="636" cy="365"/>
                  </a:xfrm>
                  <a:prstGeom prst="rect">
                    <a:avLst/>
                  </a:prstGeom>
                  <a:noFill/>
                  <a:ln w="9525">
                    <a:noFill/>
                    <a:miter lim="800000"/>
                    <a:headEnd/>
                    <a:tailEnd/>
                  </a:ln>
                </p:spPr>
                <p:txBody>
                  <a:bodyPr/>
                  <a:lstStyle/>
                  <a:p>
                    <a:r>
                      <a:rPr lang="es-MX" sz="1200">
                        <a:latin typeface="+mn-lt"/>
                        <a:cs typeface="Times New Roman" pitchFamily="18" charset="0"/>
                      </a:rPr>
                      <a:t>52.2</a:t>
                    </a:r>
                    <a:endParaRPr lang="es-ES" sz="1200">
                      <a:latin typeface="+mn-lt"/>
                      <a:cs typeface="Times New Roman" pitchFamily="18" charset="0"/>
                    </a:endParaRPr>
                  </a:p>
                  <a:p>
                    <a:pPr eaLnBrk="0" hangingPunct="0"/>
                    <a:endParaRPr lang="es-ES" sz="1200">
                      <a:latin typeface="+mn-lt"/>
                    </a:endParaRPr>
                  </a:p>
                </p:txBody>
              </p:sp>
              <p:sp>
                <p:nvSpPr>
                  <p:cNvPr id="946" name="Rectangle 72"/>
                  <p:cNvSpPr>
                    <a:spLocks noChangeArrowheads="1"/>
                  </p:cNvSpPr>
                  <p:nvPr/>
                </p:nvSpPr>
                <p:spPr bwMode="auto">
                  <a:xfrm>
                    <a:off x="2076" y="149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2" name="Group 73"/>
                <p:cNvGrpSpPr>
                  <a:grpSpLocks/>
                </p:cNvGrpSpPr>
                <p:nvPr/>
              </p:nvGrpSpPr>
              <p:grpSpPr bwMode="auto">
                <a:xfrm>
                  <a:off x="2768" y="1498"/>
                  <a:ext cx="692" cy="365"/>
                  <a:chOff x="2768" y="1498"/>
                  <a:chExt cx="692" cy="365"/>
                </a:xfrm>
              </p:grpSpPr>
              <p:sp>
                <p:nvSpPr>
                  <p:cNvPr id="943" name="Rectangle 74"/>
                  <p:cNvSpPr>
                    <a:spLocks noChangeArrowheads="1"/>
                  </p:cNvSpPr>
                  <p:nvPr/>
                </p:nvSpPr>
                <p:spPr bwMode="auto">
                  <a:xfrm>
                    <a:off x="2796" y="1498"/>
                    <a:ext cx="636" cy="365"/>
                  </a:xfrm>
                  <a:prstGeom prst="rect">
                    <a:avLst/>
                  </a:prstGeom>
                  <a:noFill/>
                  <a:ln w="9525">
                    <a:noFill/>
                    <a:miter lim="800000"/>
                    <a:headEnd/>
                    <a:tailEnd/>
                  </a:ln>
                </p:spPr>
                <p:txBody>
                  <a:bodyPr/>
                  <a:lstStyle/>
                  <a:p>
                    <a:r>
                      <a:rPr lang="es-MX" sz="1200">
                        <a:latin typeface="+mn-lt"/>
                        <a:cs typeface="Times New Roman" pitchFamily="18" charset="0"/>
                      </a:rPr>
                      <a:t>0.00095</a:t>
                    </a:r>
                    <a:endParaRPr lang="es-ES" sz="1200">
                      <a:latin typeface="+mn-lt"/>
                      <a:cs typeface="Times New Roman" pitchFamily="18" charset="0"/>
                    </a:endParaRPr>
                  </a:p>
                  <a:p>
                    <a:pPr eaLnBrk="0" hangingPunct="0"/>
                    <a:endParaRPr lang="es-ES" sz="1200">
                      <a:latin typeface="+mn-lt"/>
                    </a:endParaRPr>
                  </a:p>
                </p:txBody>
              </p:sp>
              <p:sp>
                <p:nvSpPr>
                  <p:cNvPr id="944" name="Rectangle 75"/>
                  <p:cNvSpPr>
                    <a:spLocks noChangeArrowheads="1"/>
                  </p:cNvSpPr>
                  <p:nvPr/>
                </p:nvSpPr>
                <p:spPr bwMode="auto">
                  <a:xfrm>
                    <a:off x="2768" y="149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3" name="Group 76"/>
                <p:cNvGrpSpPr>
                  <a:grpSpLocks/>
                </p:cNvGrpSpPr>
                <p:nvPr/>
              </p:nvGrpSpPr>
              <p:grpSpPr bwMode="auto">
                <a:xfrm>
                  <a:off x="0" y="1863"/>
                  <a:ext cx="692" cy="365"/>
                  <a:chOff x="0" y="1863"/>
                  <a:chExt cx="692" cy="365"/>
                </a:xfrm>
              </p:grpSpPr>
              <p:sp>
                <p:nvSpPr>
                  <p:cNvPr id="941" name="Rectangle 77"/>
                  <p:cNvSpPr>
                    <a:spLocks noChangeArrowheads="1"/>
                  </p:cNvSpPr>
                  <p:nvPr/>
                </p:nvSpPr>
                <p:spPr bwMode="auto">
                  <a:xfrm>
                    <a:off x="28" y="1863"/>
                    <a:ext cx="636" cy="365"/>
                  </a:xfrm>
                  <a:prstGeom prst="rect">
                    <a:avLst/>
                  </a:prstGeom>
                  <a:noFill/>
                  <a:ln w="9525">
                    <a:noFill/>
                    <a:miter lim="800000"/>
                    <a:headEnd/>
                    <a:tailEnd/>
                  </a:ln>
                </p:spPr>
                <p:txBody>
                  <a:bodyPr/>
                  <a:lstStyle/>
                  <a:p>
                    <a:r>
                      <a:rPr lang="es-MX" sz="1200">
                        <a:latin typeface="+mn-lt"/>
                        <a:cs typeface="Times New Roman" pitchFamily="18" charset="0"/>
                      </a:rPr>
                      <a:t>cloruro de vinilo</a:t>
                    </a:r>
                    <a:r>
                      <a:rPr lang="es-MX" sz="1200" baseline="30000">
                        <a:latin typeface="+mn-lt"/>
                        <a:cs typeface="Times New Roman" pitchFamily="18" charset="0"/>
                      </a:rPr>
                      <a:t>a</a:t>
                    </a:r>
                    <a:endParaRPr lang="es-ES" sz="1200">
                      <a:latin typeface="+mn-lt"/>
                      <a:cs typeface="Times New Roman" pitchFamily="18" charset="0"/>
                    </a:endParaRPr>
                  </a:p>
                  <a:p>
                    <a:pPr eaLnBrk="0" hangingPunct="0"/>
                    <a:endParaRPr lang="es-ES" sz="1200">
                      <a:latin typeface="+mn-lt"/>
                    </a:endParaRPr>
                  </a:p>
                </p:txBody>
              </p:sp>
              <p:sp>
                <p:nvSpPr>
                  <p:cNvPr id="942" name="Rectangle 78"/>
                  <p:cNvSpPr>
                    <a:spLocks noChangeArrowheads="1"/>
                  </p:cNvSpPr>
                  <p:nvPr/>
                </p:nvSpPr>
                <p:spPr bwMode="auto">
                  <a:xfrm>
                    <a:off x="0" y="186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4" name="Group 79"/>
                <p:cNvGrpSpPr>
                  <a:grpSpLocks/>
                </p:cNvGrpSpPr>
                <p:nvPr/>
              </p:nvGrpSpPr>
              <p:grpSpPr bwMode="auto">
                <a:xfrm>
                  <a:off x="692" y="1863"/>
                  <a:ext cx="692" cy="365"/>
                  <a:chOff x="692" y="1863"/>
                  <a:chExt cx="692" cy="365"/>
                </a:xfrm>
              </p:grpSpPr>
              <p:sp>
                <p:nvSpPr>
                  <p:cNvPr id="939" name="Rectangle 80"/>
                  <p:cNvSpPr>
                    <a:spLocks noChangeArrowheads="1"/>
                  </p:cNvSpPr>
                  <p:nvPr/>
                </p:nvSpPr>
                <p:spPr bwMode="auto">
                  <a:xfrm>
                    <a:off x="720" y="1863"/>
                    <a:ext cx="636" cy="365"/>
                  </a:xfrm>
                  <a:prstGeom prst="rect">
                    <a:avLst/>
                  </a:prstGeom>
                  <a:noFill/>
                  <a:ln w="9525">
                    <a:noFill/>
                    <a:miter lim="800000"/>
                    <a:headEnd/>
                    <a:tailEnd/>
                  </a:ln>
                </p:spPr>
                <p:txBody>
                  <a:bodyPr/>
                  <a:lstStyle/>
                  <a:p>
                    <a:r>
                      <a:rPr lang="es-MX" sz="1200">
                        <a:latin typeface="+mn-lt"/>
                        <a:cs typeface="Times New Roman" pitchFamily="18" charset="0"/>
                      </a:rPr>
                      <a:t>43</a:t>
                    </a:r>
                    <a:endParaRPr lang="es-ES" sz="1200">
                      <a:latin typeface="+mn-lt"/>
                      <a:cs typeface="Times New Roman" pitchFamily="18" charset="0"/>
                    </a:endParaRPr>
                  </a:p>
                  <a:p>
                    <a:pPr eaLnBrk="0" hangingPunct="0"/>
                    <a:endParaRPr lang="es-ES" sz="1200">
                      <a:latin typeface="+mn-lt"/>
                    </a:endParaRPr>
                  </a:p>
                </p:txBody>
              </p:sp>
              <p:sp>
                <p:nvSpPr>
                  <p:cNvPr id="940" name="Rectangle 81"/>
                  <p:cNvSpPr>
                    <a:spLocks noChangeArrowheads="1"/>
                  </p:cNvSpPr>
                  <p:nvPr/>
                </p:nvSpPr>
                <p:spPr bwMode="auto">
                  <a:xfrm>
                    <a:off x="692" y="186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5" name="Group 82"/>
                <p:cNvGrpSpPr>
                  <a:grpSpLocks/>
                </p:cNvGrpSpPr>
                <p:nvPr/>
              </p:nvGrpSpPr>
              <p:grpSpPr bwMode="auto">
                <a:xfrm>
                  <a:off x="1384" y="1863"/>
                  <a:ext cx="692" cy="365"/>
                  <a:chOff x="1384" y="1863"/>
                  <a:chExt cx="692" cy="365"/>
                </a:xfrm>
              </p:grpSpPr>
              <p:sp>
                <p:nvSpPr>
                  <p:cNvPr id="937" name="Rectangle 83"/>
                  <p:cNvSpPr>
                    <a:spLocks noChangeArrowheads="1"/>
                  </p:cNvSpPr>
                  <p:nvPr/>
                </p:nvSpPr>
                <p:spPr bwMode="auto">
                  <a:xfrm>
                    <a:off x="1412" y="1863"/>
                    <a:ext cx="636" cy="365"/>
                  </a:xfrm>
                  <a:prstGeom prst="rect">
                    <a:avLst/>
                  </a:prstGeom>
                  <a:noFill/>
                  <a:ln w="9525">
                    <a:noFill/>
                    <a:miter lim="800000"/>
                    <a:headEnd/>
                    <a:tailEnd/>
                  </a:ln>
                </p:spPr>
                <p:txBody>
                  <a:bodyPr/>
                  <a:lstStyle/>
                  <a:p>
                    <a:r>
                      <a:rPr lang="es-MX" sz="1200">
                        <a:latin typeface="+mn-lt"/>
                        <a:cs typeface="Times New Roman" pitchFamily="18" charset="0"/>
                      </a:rPr>
                      <a:t>7.72</a:t>
                    </a:r>
                    <a:endParaRPr lang="es-ES" sz="1200">
                      <a:latin typeface="+mn-lt"/>
                      <a:cs typeface="Times New Roman" pitchFamily="18" charset="0"/>
                    </a:endParaRPr>
                  </a:p>
                  <a:p>
                    <a:pPr eaLnBrk="0" hangingPunct="0"/>
                    <a:endParaRPr lang="es-ES" sz="1200">
                      <a:latin typeface="+mn-lt"/>
                    </a:endParaRPr>
                  </a:p>
                </p:txBody>
              </p:sp>
              <p:sp>
                <p:nvSpPr>
                  <p:cNvPr id="938" name="Rectangle 84"/>
                  <p:cNvSpPr>
                    <a:spLocks noChangeArrowheads="1"/>
                  </p:cNvSpPr>
                  <p:nvPr/>
                </p:nvSpPr>
                <p:spPr bwMode="auto">
                  <a:xfrm>
                    <a:off x="1384" y="186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6" name="Group 85"/>
                <p:cNvGrpSpPr>
                  <a:grpSpLocks/>
                </p:cNvGrpSpPr>
                <p:nvPr/>
              </p:nvGrpSpPr>
              <p:grpSpPr bwMode="auto">
                <a:xfrm>
                  <a:off x="2076" y="1863"/>
                  <a:ext cx="692" cy="365"/>
                  <a:chOff x="2076" y="1863"/>
                  <a:chExt cx="692" cy="365"/>
                </a:xfrm>
              </p:grpSpPr>
              <p:sp>
                <p:nvSpPr>
                  <p:cNvPr id="935" name="Rectangle 86"/>
                  <p:cNvSpPr>
                    <a:spLocks noChangeArrowheads="1"/>
                  </p:cNvSpPr>
                  <p:nvPr/>
                </p:nvSpPr>
                <p:spPr bwMode="auto">
                  <a:xfrm>
                    <a:off x="2104" y="1863"/>
                    <a:ext cx="636" cy="365"/>
                  </a:xfrm>
                  <a:prstGeom prst="rect">
                    <a:avLst/>
                  </a:prstGeom>
                  <a:noFill/>
                  <a:ln w="9525">
                    <a:noFill/>
                    <a:miter lim="800000"/>
                    <a:headEnd/>
                    <a:tailEnd/>
                  </a:ln>
                </p:spPr>
                <p:txBody>
                  <a:bodyPr/>
                  <a:lstStyle/>
                  <a:p>
                    <a:r>
                      <a:rPr lang="es-MX" sz="1200">
                        <a:latin typeface="+mn-lt"/>
                        <a:cs typeface="Times New Roman" pitchFamily="18" charset="0"/>
                      </a:rPr>
                      <a:t>48.1</a:t>
                    </a:r>
                    <a:endParaRPr lang="es-ES" sz="1200">
                      <a:latin typeface="+mn-lt"/>
                      <a:cs typeface="Times New Roman" pitchFamily="18" charset="0"/>
                    </a:endParaRPr>
                  </a:p>
                  <a:p>
                    <a:pPr eaLnBrk="0" hangingPunct="0"/>
                    <a:endParaRPr lang="es-ES" sz="1200">
                      <a:latin typeface="+mn-lt"/>
                    </a:endParaRPr>
                  </a:p>
                </p:txBody>
              </p:sp>
              <p:sp>
                <p:nvSpPr>
                  <p:cNvPr id="936" name="Rectangle 87"/>
                  <p:cNvSpPr>
                    <a:spLocks noChangeArrowheads="1"/>
                  </p:cNvSpPr>
                  <p:nvPr/>
                </p:nvSpPr>
                <p:spPr bwMode="auto">
                  <a:xfrm>
                    <a:off x="2076" y="186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7" name="Group 88"/>
                <p:cNvGrpSpPr>
                  <a:grpSpLocks/>
                </p:cNvGrpSpPr>
                <p:nvPr/>
              </p:nvGrpSpPr>
              <p:grpSpPr bwMode="auto">
                <a:xfrm>
                  <a:off x="2768" y="1863"/>
                  <a:ext cx="692" cy="365"/>
                  <a:chOff x="2768" y="1863"/>
                  <a:chExt cx="692" cy="365"/>
                </a:xfrm>
              </p:grpSpPr>
              <p:sp>
                <p:nvSpPr>
                  <p:cNvPr id="933" name="Rectangle 89"/>
                  <p:cNvSpPr>
                    <a:spLocks noChangeArrowheads="1"/>
                  </p:cNvSpPr>
                  <p:nvPr/>
                </p:nvSpPr>
                <p:spPr bwMode="auto">
                  <a:xfrm>
                    <a:off x="2796" y="1863"/>
                    <a:ext cx="636" cy="365"/>
                  </a:xfrm>
                  <a:prstGeom prst="rect">
                    <a:avLst/>
                  </a:prstGeom>
                  <a:noFill/>
                  <a:ln w="9525">
                    <a:noFill/>
                    <a:miter lim="800000"/>
                    <a:headEnd/>
                    <a:tailEnd/>
                  </a:ln>
                </p:spPr>
                <p:txBody>
                  <a:bodyPr/>
                  <a:lstStyle/>
                  <a:p>
                    <a:r>
                      <a:rPr lang="es-MX" sz="1200">
                        <a:latin typeface="+mn-lt"/>
                        <a:cs typeface="Times New Roman" pitchFamily="18" charset="0"/>
                      </a:rPr>
                      <a:t>---</a:t>
                    </a:r>
                    <a:endParaRPr lang="es-ES" sz="1200">
                      <a:latin typeface="+mn-lt"/>
                      <a:cs typeface="Times New Roman" pitchFamily="18" charset="0"/>
                    </a:endParaRPr>
                  </a:p>
                  <a:p>
                    <a:pPr eaLnBrk="0" hangingPunct="0"/>
                    <a:endParaRPr lang="es-ES" sz="1200">
                      <a:latin typeface="+mn-lt"/>
                    </a:endParaRPr>
                  </a:p>
                </p:txBody>
              </p:sp>
              <p:sp>
                <p:nvSpPr>
                  <p:cNvPr id="934" name="Rectangle 90"/>
                  <p:cNvSpPr>
                    <a:spLocks noChangeArrowheads="1"/>
                  </p:cNvSpPr>
                  <p:nvPr/>
                </p:nvSpPr>
                <p:spPr bwMode="auto">
                  <a:xfrm>
                    <a:off x="2768" y="186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8" name="Group 91"/>
                <p:cNvGrpSpPr>
                  <a:grpSpLocks/>
                </p:cNvGrpSpPr>
                <p:nvPr/>
              </p:nvGrpSpPr>
              <p:grpSpPr bwMode="auto">
                <a:xfrm>
                  <a:off x="0" y="2228"/>
                  <a:ext cx="692" cy="365"/>
                  <a:chOff x="0" y="2228"/>
                  <a:chExt cx="692" cy="365"/>
                </a:xfrm>
              </p:grpSpPr>
              <p:sp>
                <p:nvSpPr>
                  <p:cNvPr id="931" name="Rectangle 92"/>
                  <p:cNvSpPr>
                    <a:spLocks noChangeArrowheads="1"/>
                  </p:cNvSpPr>
                  <p:nvPr/>
                </p:nvSpPr>
                <p:spPr bwMode="auto">
                  <a:xfrm>
                    <a:off x="28" y="2228"/>
                    <a:ext cx="636" cy="365"/>
                  </a:xfrm>
                  <a:prstGeom prst="rect">
                    <a:avLst/>
                  </a:prstGeom>
                  <a:noFill/>
                  <a:ln w="9525">
                    <a:noFill/>
                    <a:miter lim="800000"/>
                    <a:headEnd/>
                    <a:tailEnd/>
                  </a:ln>
                </p:spPr>
                <p:txBody>
                  <a:bodyPr/>
                  <a:lstStyle/>
                  <a:p>
                    <a:r>
                      <a:rPr lang="es-MX" sz="1200">
                        <a:latin typeface="+mn-lt"/>
                        <a:cs typeface="Times New Roman" pitchFamily="18" charset="0"/>
                      </a:rPr>
                      <a:t>tolueno</a:t>
                    </a:r>
                    <a:endParaRPr lang="es-ES" sz="1200">
                      <a:latin typeface="+mn-lt"/>
                      <a:cs typeface="Times New Roman" pitchFamily="18" charset="0"/>
                    </a:endParaRPr>
                  </a:p>
                  <a:p>
                    <a:pPr eaLnBrk="0" hangingPunct="0"/>
                    <a:endParaRPr lang="es-ES" sz="1200">
                      <a:latin typeface="+mn-lt"/>
                    </a:endParaRPr>
                  </a:p>
                </p:txBody>
              </p:sp>
              <p:sp>
                <p:nvSpPr>
                  <p:cNvPr id="932" name="Rectangle 93"/>
                  <p:cNvSpPr>
                    <a:spLocks noChangeArrowheads="1"/>
                  </p:cNvSpPr>
                  <p:nvPr/>
                </p:nvSpPr>
                <p:spPr bwMode="auto">
                  <a:xfrm>
                    <a:off x="0" y="222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29" name="Group 94"/>
                <p:cNvGrpSpPr>
                  <a:grpSpLocks/>
                </p:cNvGrpSpPr>
                <p:nvPr/>
              </p:nvGrpSpPr>
              <p:grpSpPr bwMode="auto">
                <a:xfrm>
                  <a:off x="692" y="2228"/>
                  <a:ext cx="692" cy="365"/>
                  <a:chOff x="692" y="2228"/>
                  <a:chExt cx="692" cy="365"/>
                </a:xfrm>
              </p:grpSpPr>
              <p:sp>
                <p:nvSpPr>
                  <p:cNvPr id="929" name="Rectangle 95"/>
                  <p:cNvSpPr>
                    <a:spLocks noChangeArrowheads="1"/>
                  </p:cNvSpPr>
                  <p:nvPr/>
                </p:nvSpPr>
                <p:spPr bwMode="auto">
                  <a:xfrm>
                    <a:off x="720" y="2228"/>
                    <a:ext cx="636" cy="365"/>
                  </a:xfrm>
                  <a:prstGeom prst="rect">
                    <a:avLst/>
                  </a:prstGeom>
                  <a:noFill/>
                  <a:ln w="9525">
                    <a:noFill/>
                    <a:miter lim="800000"/>
                    <a:headEnd/>
                    <a:tailEnd/>
                  </a:ln>
                </p:spPr>
                <p:txBody>
                  <a:bodyPr/>
                  <a:lstStyle/>
                  <a:p>
                    <a:r>
                      <a:rPr lang="es-MX" sz="1200">
                        <a:latin typeface="+mn-lt"/>
                        <a:cs typeface="Times New Roman" pitchFamily="18" charset="0"/>
                      </a:rPr>
                      <a:t>41</a:t>
                    </a:r>
                    <a:endParaRPr lang="es-ES" sz="1200">
                      <a:latin typeface="+mn-lt"/>
                      <a:cs typeface="Times New Roman" pitchFamily="18" charset="0"/>
                    </a:endParaRPr>
                  </a:p>
                  <a:p>
                    <a:pPr eaLnBrk="0" hangingPunct="0"/>
                    <a:endParaRPr lang="es-ES" sz="1200">
                      <a:latin typeface="+mn-lt"/>
                    </a:endParaRPr>
                  </a:p>
                </p:txBody>
              </p:sp>
              <p:sp>
                <p:nvSpPr>
                  <p:cNvPr id="930" name="Rectangle 96"/>
                  <p:cNvSpPr>
                    <a:spLocks noChangeArrowheads="1"/>
                  </p:cNvSpPr>
                  <p:nvPr/>
                </p:nvSpPr>
                <p:spPr bwMode="auto">
                  <a:xfrm>
                    <a:off x="692" y="222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0" name="Group 97"/>
                <p:cNvGrpSpPr>
                  <a:grpSpLocks/>
                </p:cNvGrpSpPr>
                <p:nvPr/>
              </p:nvGrpSpPr>
              <p:grpSpPr bwMode="auto">
                <a:xfrm>
                  <a:off x="1384" y="2228"/>
                  <a:ext cx="692" cy="365"/>
                  <a:chOff x="1384" y="2228"/>
                  <a:chExt cx="692" cy="365"/>
                </a:xfrm>
              </p:grpSpPr>
              <p:sp>
                <p:nvSpPr>
                  <p:cNvPr id="927" name="Rectangle 98"/>
                  <p:cNvSpPr>
                    <a:spLocks noChangeArrowheads="1"/>
                  </p:cNvSpPr>
                  <p:nvPr/>
                </p:nvSpPr>
                <p:spPr bwMode="auto">
                  <a:xfrm>
                    <a:off x="1412" y="2228"/>
                    <a:ext cx="636" cy="365"/>
                  </a:xfrm>
                  <a:prstGeom prst="rect">
                    <a:avLst/>
                  </a:prstGeom>
                  <a:noFill/>
                  <a:ln w="9525">
                    <a:noFill/>
                    <a:miter lim="800000"/>
                    <a:headEnd/>
                    <a:tailEnd/>
                  </a:ln>
                </p:spPr>
                <p:txBody>
                  <a:bodyPr/>
                  <a:lstStyle/>
                  <a:p>
                    <a:r>
                      <a:rPr lang="es-MX" sz="1200">
                        <a:latin typeface="+mn-lt"/>
                        <a:cs typeface="Times New Roman" pitchFamily="18" charset="0"/>
                      </a:rPr>
                      <a:t>57.75</a:t>
                    </a:r>
                    <a:endParaRPr lang="es-ES" sz="1200">
                      <a:latin typeface="+mn-lt"/>
                      <a:cs typeface="Times New Roman" pitchFamily="18" charset="0"/>
                    </a:endParaRPr>
                  </a:p>
                  <a:p>
                    <a:pPr eaLnBrk="0" hangingPunct="0"/>
                    <a:endParaRPr lang="es-ES" sz="1200">
                      <a:latin typeface="+mn-lt"/>
                    </a:endParaRPr>
                  </a:p>
                </p:txBody>
              </p:sp>
              <p:sp>
                <p:nvSpPr>
                  <p:cNvPr id="928" name="Rectangle 99"/>
                  <p:cNvSpPr>
                    <a:spLocks noChangeArrowheads="1"/>
                  </p:cNvSpPr>
                  <p:nvPr/>
                </p:nvSpPr>
                <p:spPr bwMode="auto">
                  <a:xfrm>
                    <a:off x="1384" y="222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1" name="Group 100"/>
                <p:cNvGrpSpPr>
                  <a:grpSpLocks/>
                </p:cNvGrpSpPr>
                <p:nvPr/>
              </p:nvGrpSpPr>
              <p:grpSpPr bwMode="auto">
                <a:xfrm>
                  <a:off x="2076" y="2228"/>
                  <a:ext cx="692" cy="365"/>
                  <a:chOff x="2076" y="2228"/>
                  <a:chExt cx="692" cy="365"/>
                </a:xfrm>
              </p:grpSpPr>
              <p:sp>
                <p:nvSpPr>
                  <p:cNvPr id="925" name="Rectangle 101"/>
                  <p:cNvSpPr>
                    <a:spLocks noChangeArrowheads="1"/>
                  </p:cNvSpPr>
                  <p:nvPr/>
                </p:nvSpPr>
                <p:spPr bwMode="auto">
                  <a:xfrm>
                    <a:off x="2104" y="2228"/>
                    <a:ext cx="636" cy="365"/>
                  </a:xfrm>
                  <a:prstGeom prst="rect">
                    <a:avLst/>
                  </a:prstGeom>
                  <a:noFill/>
                  <a:ln w="9525">
                    <a:noFill/>
                    <a:miter lim="800000"/>
                    <a:headEnd/>
                    <a:tailEnd/>
                  </a:ln>
                </p:spPr>
                <p:txBody>
                  <a:bodyPr/>
                  <a:lstStyle/>
                  <a:p>
                    <a:r>
                      <a:rPr lang="es-MX" sz="1200">
                        <a:latin typeface="+mn-lt"/>
                        <a:cs typeface="Times New Roman" pitchFamily="18" charset="0"/>
                      </a:rPr>
                      <a:t>758</a:t>
                    </a:r>
                    <a:endParaRPr lang="es-ES" sz="1200">
                      <a:latin typeface="+mn-lt"/>
                      <a:cs typeface="Times New Roman" pitchFamily="18" charset="0"/>
                    </a:endParaRPr>
                  </a:p>
                  <a:p>
                    <a:pPr eaLnBrk="0" hangingPunct="0"/>
                    <a:endParaRPr lang="es-ES" sz="1200">
                      <a:latin typeface="+mn-lt"/>
                    </a:endParaRPr>
                  </a:p>
                </p:txBody>
              </p:sp>
              <p:sp>
                <p:nvSpPr>
                  <p:cNvPr id="926" name="Rectangle 102"/>
                  <p:cNvSpPr>
                    <a:spLocks noChangeArrowheads="1"/>
                  </p:cNvSpPr>
                  <p:nvPr/>
                </p:nvSpPr>
                <p:spPr bwMode="auto">
                  <a:xfrm>
                    <a:off x="2076" y="222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2" name="Group 103"/>
                <p:cNvGrpSpPr>
                  <a:grpSpLocks/>
                </p:cNvGrpSpPr>
                <p:nvPr/>
              </p:nvGrpSpPr>
              <p:grpSpPr bwMode="auto">
                <a:xfrm>
                  <a:off x="2768" y="2228"/>
                  <a:ext cx="692" cy="365"/>
                  <a:chOff x="2768" y="2228"/>
                  <a:chExt cx="692" cy="365"/>
                </a:xfrm>
              </p:grpSpPr>
              <p:sp>
                <p:nvSpPr>
                  <p:cNvPr id="923" name="Rectangle 104"/>
                  <p:cNvSpPr>
                    <a:spLocks noChangeArrowheads="1"/>
                  </p:cNvSpPr>
                  <p:nvPr/>
                </p:nvSpPr>
                <p:spPr bwMode="auto">
                  <a:xfrm>
                    <a:off x="2796" y="2228"/>
                    <a:ext cx="636" cy="365"/>
                  </a:xfrm>
                  <a:prstGeom prst="rect">
                    <a:avLst/>
                  </a:prstGeom>
                  <a:noFill/>
                  <a:ln w="9525">
                    <a:noFill/>
                    <a:miter lim="800000"/>
                    <a:headEnd/>
                    <a:tailEnd/>
                  </a:ln>
                </p:spPr>
                <p:txBody>
                  <a:bodyPr/>
                  <a:lstStyle/>
                  <a:p>
                    <a:r>
                      <a:rPr lang="es-MX" sz="1200">
                        <a:latin typeface="+mn-lt"/>
                        <a:cs typeface="Times New Roman" pitchFamily="18" charset="0"/>
                      </a:rPr>
                      <a:t>0.0493</a:t>
                    </a:r>
                    <a:endParaRPr lang="es-ES" sz="1200">
                      <a:latin typeface="+mn-lt"/>
                      <a:cs typeface="Times New Roman" pitchFamily="18" charset="0"/>
                    </a:endParaRPr>
                  </a:p>
                  <a:p>
                    <a:pPr eaLnBrk="0" hangingPunct="0"/>
                    <a:endParaRPr lang="es-ES" sz="1200">
                      <a:latin typeface="+mn-lt"/>
                    </a:endParaRPr>
                  </a:p>
                </p:txBody>
              </p:sp>
              <p:sp>
                <p:nvSpPr>
                  <p:cNvPr id="924" name="Rectangle 105"/>
                  <p:cNvSpPr>
                    <a:spLocks noChangeArrowheads="1"/>
                  </p:cNvSpPr>
                  <p:nvPr/>
                </p:nvSpPr>
                <p:spPr bwMode="auto">
                  <a:xfrm>
                    <a:off x="2768" y="222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3" name="Group 106"/>
                <p:cNvGrpSpPr>
                  <a:grpSpLocks/>
                </p:cNvGrpSpPr>
                <p:nvPr/>
              </p:nvGrpSpPr>
              <p:grpSpPr bwMode="auto">
                <a:xfrm>
                  <a:off x="0" y="2593"/>
                  <a:ext cx="692" cy="365"/>
                  <a:chOff x="0" y="2593"/>
                  <a:chExt cx="692" cy="365"/>
                </a:xfrm>
              </p:grpSpPr>
              <p:sp>
                <p:nvSpPr>
                  <p:cNvPr id="921" name="Rectangle 107"/>
                  <p:cNvSpPr>
                    <a:spLocks noChangeArrowheads="1"/>
                  </p:cNvSpPr>
                  <p:nvPr/>
                </p:nvSpPr>
                <p:spPr bwMode="auto">
                  <a:xfrm>
                    <a:off x="28" y="2593"/>
                    <a:ext cx="636" cy="365"/>
                  </a:xfrm>
                  <a:prstGeom prst="rect">
                    <a:avLst/>
                  </a:prstGeom>
                  <a:noFill/>
                  <a:ln w="9525">
                    <a:noFill/>
                    <a:miter lim="800000"/>
                    <a:headEnd/>
                    <a:tailEnd/>
                  </a:ln>
                </p:spPr>
                <p:txBody>
                  <a:bodyPr/>
                  <a:lstStyle/>
                  <a:p>
                    <a:r>
                      <a:rPr lang="es-MX" sz="1200">
                        <a:latin typeface="+mn-lt"/>
                        <a:cs typeface="Times New Roman" pitchFamily="18" charset="0"/>
                      </a:rPr>
                      <a:t>percloroetileno</a:t>
                    </a:r>
                    <a:r>
                      <a:rPr lang="es-MX" sz="1200" baseline="30000">
                        <a:latin typeface="+mn-lt"/>
                        <a:cs typeface="Times New Roman" pitchFamily="18" charset="0"/>
                      </a:rPr>
                      <a:t>b</a:t>
                    </a:r>
                    <a:endParaRPr lang="es-ES" sz="1200">
                      <a:latin typeface="+mn-lt"/>
                      <a:cs typeface="Times New Roman" pitchFamily="18" charset="0"/>
                    </a:endParaRPr>
                  </a:p>
                  <a:p>
                    <a:pPr eaLnBrk="0" hangingPunct="0"/>
                    <a:endParaRPr lang="es-ES" sz="1200">
                      <a:latin typeface="+mn-lt"/>
                    </a:endParaRPr>
                  </a:p>
                </p:txBody>
              </p:sp>
              <p:sp>
                <p:nvSpPr>
                  <p:cNvPr id="922" name="Rectangle 108"/>
                  <p:cNvSpPr>
                    <a:spLocks noChangeArrowheads="1"/>
                  </p:cNvSpPr>
                  <p:nvPr/>
                </p:nvSpPr>
                <p:spPr bwMode="auto">
                  <a:xfrm>
                    <a:off x="0" y="259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4" name="Group 109"/>
                <p:cNvGrpSpPr>
                  <a:grpSpLocks/>
                </p:cNvGrpSpPr>
                <p:nvPr/>
              </p:nvGrpSpPr>
              <p:grpSpPr bwMode="auto">
                <a:xfrm>
                  <a:off x="692" y="2593"/>
                  <a:ext cx="692" cy="365"/>
                  <a:chOff x="692" y="2593"/>
                  <a:chExt cx="692" cy="365"/>
                </a:xfrm>
              </p:grpSpPr>
              <p:sp>
                <p:nvSpPr>
                  <p:cNvPr id="919" name="Rectangle 110"/>
                  <p:cNvSpPr>
                    <a:spLocks noChangeArrowheads="1"/>
                  </p:cNvSpPr>
                  <p:nvPr/>
                </p:nvSpPr>
                <p:spPr bwMode="auto">
                  <a:xfrm>
                    <a:off x="720" y="2593"/>
                    <a:ext cx="636" cy="365"/>
                  </a:xfrm>
                  <a:prstGeom prst="rect">
                    <a:avLst/>
                  </a:prstGeom>
                  <a:noFill/>
                  <a:ln w="9525">
                    <a:noFill/>
                    <a:miter lim="800000"/>
                    <a:headEnd/>
                    <a:tailEnd/>
                  </a:ln>
                </p:spPr>
                <p:txBody>
                  <a:bodyPr/>
                  <a:lstStyle/>
                  <a:p>
                    <a:r>
                      <a:rPr lang="es-MX" sz="1200">
                        <a:latin typeface="+mn-lt"/>
                        <a:cs typeface="Times New Roman" pitchFamily="18" charset="0"/>
                      </a:rPr>
                      <a:t>41</a:t>
                    </a:r>
                    <a:endParaRPr lang="es-ES" sz="1200">
                      <a:latin typeface="+mn-lt"/>
                      <a:cs typeface="Times New Roman" pitchFamily="18" charset="0"/>
                    </a:endParaRPr>
                  </a:p>
                  <a:p>
                    <a:pPr eaLnBrk="0" hangingPunct="0"/>
                    <a:endParaRPr lang="es-ES" sz="1200">
                      <a:latin typeface="+mn-lt"/>
                    </a:endParaRPr>
                  </a:p>
                </p:txBody>
              </p:sp>
              <p:sp>
                <p:nvSpPr>
                  <p:cNvPr id="920" name="Rectangle 111"/>
                  <p:cNvSpPr>
                    <a:spLocks noChangeArrowheads="1"/>
                  </p:cNvSpPr>
                  <p:nvPr/>
                </p:nvSpPr>
                <p:spPr bwMode="auto">
                  <a:xfrm>
                    <a:off x="692" y="259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5" name="Group 112"/>
                <p:cNvGrpSpPr>
                  <a:grpSpLocks/>
                </p:cNvGrpSpPr>
                <p:nvPr/>
              </p:nvGrpSpPr>
              <p:grpSpPr bwMode="auto">
                <a:xfrm>
                  <a:off x="1384" y="2593"/>
                  <a:ext cx="692" cy="365"/>
                  <a:chOff x="1384" y="2593"/>
                  <a:chExt cx="692" cy="365"/>
                </a:xfrm>
              </p:grpSpPr>
              <p:sp>
                <p:nvSpPr>
                  <p:cNvPr id="917" name="Rectangle 113"/>
                  <p:cNvSpPr>
                    <a:spLocks noChangeArrowheads="1"/>
                  </p:cNvSpPr>
                  <p:nvPr/>
                </p:nvSpPr>
                <p:spPr bwMode="auto">
                  <a:xfrm>
                    <a:off x="1412" y="2593"/>
                    <a:ext cx="636" cy="365"/>
                  </a:xfrm>
                  <a:prstGeom prst="rect">
                    <a:avLst/>
                  </a:prstGeom>
                  <a:noFill/>
                  <a:ln w="9525">
                    <a:noFill/>
                    <a:miter lim="800000"/>
                    <a:headEnd/>
                    <a:tailEnd/>
                  </a:ln>
                </p:spPr>
                <p:txBody>
                  <a:bodyPr/>
                  <a:lstStyle/>
                  <a:p>
                    <a:r>
                      <a:rPr lang="es-MX" sz="1200">
                        <a:latin typeface="+mn-lt"/>
                        <a:cs typeface="Times New Roman" pitchFamily="18" charset="0"/>
                      </a:rPr>
                      <a:t>8.29</a:t>
                    </a:r>
                    <a:endParaRPr lang="es-ES" sz="1200">
                      <a:latin typeface="+mn-lt"/>
                      <a:cs typeface="Times New Roman" pitchFamily="18" charset="0"/>
                    </a:endParaRPr>
                  </a:p>
                  <a:p>
                    <a:pPr eaLnBrk="0" hangingPunct="0"/>
                    <a:endParaRPr lang="es-ES" sz="1200">
                      <a:latin typeface="+mn-lt"/>
                    </a:endParaRPr>
                  </a:p>
                </p:txBody>
              </p:sp>
              <p:sp>
                <p:nvSpPr>
                  <p:cNvPr id="918" name="Rectangle 114"/>
                  <p:cNvSpPr>
                    <a:spLocks noChangeArrowheads="1"/>
                  </p:cNvSpPr>
                  <p:nvPr/>
                </p:nvSpPr>
                <p:spPr bwMode="auto">
                  <a:xfrm>
                    <a:off x="1384" y="259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6" name="Group 115"/>
                <p:cNvGrpSpPr>
                  <a:grpSpLocks/>
                </p:cNvGrpSpPr>
                <p:nvPr/>
              </p:nvGrpSpPr>
              <p:grpSpPr bwMode="auto">
                <a:xfrm>
                  <a:off x="2076" y="2593"/>
                  <a:ext cx="692" cy="365"/>
                  <a:chOff x="2076" y="2593"/>
                  <a:chExt cx="692" cy="365"/>
                </a:xfrm>
              </p:grpSpPr>
              <p:sp>
                <p:nvSpPr>
                  <p:cNvPr id="915" name="Rectangle 116"/>
                  <p:cNvSpPr>
                    <a:spLocks noChangeArrowheads="1"/>
                  </p:cNvSpPr>
                  <p:nvPr/>
                </p:nvSpPr>
                <p:spPr bwMode="auto">
                  <a:xfrm>
                    <a:off x="2104" y="2593"/>
                    <a:ext cx="636" cy="365"/>
                  </a:xfrm>
                  <a:prstGeom prst="rect">
                    <a:avLst/>
                  </a:prstGeom>
                  <a:noFill/>
                  <a:ln w="9525">
                    <a:noFill/>
                    <a:miter lim="800000"/>
                    <a:headEnd/>
                    <a:tailEnd/>
                  </a:ln>
                </p:spPr>
                <p:txBody>
                  <a:bodyPr/>
                  <a:lstStyle/>
                  <a:p>
                    <a:r>
                      <a:rPr lang="es-MX" sz="1200">
                        <a:latin typeface="+mn-lt"/>
                        <a:cs typeface="Times New Roman" pitchFamily="18" charset="0"/>
                      </a:rPr>
                      <a:t>77</a:t>
                    </a:r>
                    <a:endParaRPr lang="es-ES" sz="1200">
                      <a:latin typeface="+mn-lt"/>
                      <a:cs typeface="Times New Roman" pitchFamily="18" charset="0"/>
                    </a:endParaRPr>
                  </a:p>
                  <a:p>
                    <a:pPr eaLnBrk="0" hangingPunct="0"/>
                    <a:endParaRPr lang="es-ES" sz="1200">
                      <a:latin typeface="+mn-lt"/>
                    </a:endParaRPr>
                  </a:p>
                </p:txBody>
              </p:sp>
              <p:sp>
                <p:nvSpPr>
                  <p:cNvPr id="916" name="Rectangle 117"/>
                  <p:cNvSpPr>
                    <a:spLocks noChangeArrowheads="1"/>
                  </p:cNvSpPr>
                  <p:nvPr/>
                </p:nvSpPr>
                <p:spPr bwMode="auto">
                  <a:xfrm>
                    <a:off x="2076" y="259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7" name="Group 118"/>
                <p:cNvGrpSpPr>
                  <a:grpSpLocks/>
                </p:cNvGrpSpPr>
                <p:nvPr/>
              </p:nvGrpSpPr>
              <p:grpSpPr bwMode="auto">
                <a:xfrm>
                  <a:off x="2768" y="2593"/>
                  <a:ext cx="692" cy="365"/>
                  <a:chOff x="2768" y="2593"/>
                  <a:chExt cx="692" cy="365"/>
                </a:xfrm>
              </p:grpSpPr>
              <p:sp>
                <p:nvSpPr>
                  <p:cNvPr id="913" name="Rectangle 119"/>
                  <p:cNvSpPr>
                    <a:spLocks noChangeArrowheads="1"/>
                  </p:cNvSpPr>
                  <p:nvPr/>
                </p:nvSpPr>
                <p:spPr bwMode="auto">
                  <a:xfrm>
                    <a:off x="2796" y="2593"/>
                    <a:ext cx="636" cy="365"/>
                  </a:xfrm>
                  <a:prstGeom prst="rect">
                    <a:avLst/>
                  </a:prstGeom>
                  <a:noFill/>
                  <a:ln w="9525">
                    <a:noFill/>
                    <a:miter lim="800000"/>
                    <a:headEnd/>
                    <a:tailEnd/>
                  </a:ln>
                </p:spPr>
                <p:txBody>
                  <a:bodyPr/>
                  <a:lstStyle/>
                  <a:p>
                    <a:r>
                      <a:rPr lang="es-MX" sz="1200">
                        <a:latin typeface="+mn-lt"/>
                        <a:cs typeface="Times New Roman" pitchFamily="18" charset="0"/>
                      </a:rPr>
                      <a:t>0.0035</a:t>
                    </a:r>
                    <a:endParaRPr lang="es-ES" sz="1200">
                      <a:latin typeface="+mn-lt"/>
                      <a:cs typeface="Times New Roman" pitchFamily="18" charset="0"/>
                    </a:endParaRPr>
                  </a:p>
                  <a:p>
                    <a:pPr eaLnBrk="0" hangingPunct="0"/>
                    <a:endParaRPr lang="es-ES" sz="1200">
                      <a:latin typeface="+mn-lt"/>
                    </a:endParaRPr>
                  </a:p>
                </p:txBody>
              </p:sp>
              <p:sp>
                <p:nvSpPr>
                  <p:cNvPr id="914" name="Rectangle 120"/>
                  <p:cNvSpPr>
                    <a:spLocks noChangeArrowheads="1"/>
                  </p:cNvSpPr>
                  <p:nvPr/>
                </p:nvSpPr>
                <p:spPr bwMode="auto">
                  <a:xfrm>
                    <a:off x="2768" y="259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8" name="Group 121"/>
                <p:cNvGrpSpPr>
                  <a:grpSpLocks/>
                </p:cNvGrpSpPr>
                <p:nvPr/>
              </p:nvGrpSpPr>
              <p:grpSpPr bwMode="auto">
                <a:xfrm>
                  <a:off x="0" y="2958"/>
                  <a:ext cx="692" cy="365"/>
                  <a:chOff x="0" y="2958"/>
                  <a:chExt cx="692" cy="365"/>
                </a:xfrm>
              </p:grpSpPr>
              <p:sp>
                <p:nvSpPr>
                  <p:cNvPr id="911" name="Rectangle 122"/>
                  <p:cNvSpPr>
                    <a:spLocks noChangeArrowheads="1"/>
                  </p:cNvSpPr>
                  <p:nvPr/>
                </p:nvSpPr>
                <p:spPr bwMode="auto">
                  <a:xfrm>
                    <a:off x="28" y="2958"/>
                    <a:ext cx="636" cy="365"/>
                  </a:xfrm>
                  <a:prstGeom prst="rect">
                    <a:avLst/>
                  </a:prstGeom>
                  <a:noFill/>
                  <a:ln w="9525">
                    <a:noFill/>
                    <a:miter lim="800000"/>
                    <a:headEnd/>
                    <a:tailEnd/>
                  </a:ln>
                </p:spPr>
                <p:txBody>
                  <a:bodyPr/>
                  <a:lstStyle/>
                  <a:p>
                    <a:r>
                      <a:rPr lang="es-MX" sz="1200">
                        <a:latin typeface="+mn-lt"/>
                        <a:cs typeface="Times New Roman" pitchFamily="18" charset="0"/>
                      </a:rPr>
                      <a:t>cloruro de metileno</a:t>
                    </a:r>
                    <a:r>
                      <a:rPr lang="es-MX" sz="1200" baseline="30000">
                        <a:latin typeface="+mn-lt"/>
                        <a:cs typeface="Times New Roman" pitchFamily="18" charset="0"/>
                      </a:rPr>
                      <a:t>b</a:t>
                    </a:r>
                    <a:endParaRPr lang="es-ES" sz="1200">
                      <a:latin typeface="+mn-lt"/>
                      <a:cs typeface="Times New Roman" pitchFamily="18" charset="0"/>
                    </a:endParaRPr>
                  </a:p>
                  <a:p>
                    <a:pPr eaLnBrk="0" hangingPunct="0"/>
                    <a:endParaRPr lang="es-ES" sz="1200">
                      <a:latin typeface="+mn-lt"/>
                    </a:endParaRPr>
                  </a:p>
                </p:txBody>
              </p:sp>
              <p:sp>
                <p:nvSpPr>
                  <p:cNvPr id="912" name="Rectangle 123"/>
                  <p:cNvSpPr>
                    <a:spLocks noChangeArrowheads="1"/>
                  </p:cNvSpPr>
                  <p:nvPr/>
                </p:nvSpPr>
                <p:spPr bwMode="auto">
                  <a:xfrm>
                    <a:off x="0" y="295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39" name="Group 124"/>
                <p:cNvGrpSpPr>
                  <a:grpSpLocks/>
                </p:cNvGrpSpPr>
                <p:nvPr/>
              </p:nvGrpSpPr>
              <p:grpSpPr bwMode="auto">
                <a:xfrm>
                  <a:off x="692" y="2958"/>
                  <a:ext cx="692" cy="365"/>
                  <a:chOff x="692" y="2958"/>
                  <a:chExt cx="692" cy="365"/>
                </a:xfrm>
              </p:grpSpPr>
              <p:sp>
                <p:nvSpPr>
                  <p:cNvPr id="909" name="Rectangle 125"/>
                  <p:cNvSpPr>
                    <a:spLocks noChangeArrowheads="1"/>
                  </p:cNvSpPr>
                  <p:nvPr/>
                </p:nvSpPr>
                <p:spPr bwMode="auto">
                  <a:xfrm>
                    <a:off x="720" y="2958"/>
                    <a:ext cx="636" cy="365"/>
                  </a:xfrm>
                  <a:prstGeom prst="rect">
                    <a:avLst/>
                  </a:prstGeom>
                  <a:noFill/>
                  <a:ln w="9525">
                    <a:noFill/>
                    <a:miter lim="800000"/>
                    <a:headEnd/>
                    <a:tailEnd/>
                  </a:ln>
                </p:spPr>
                <p:txBody>
                  <a:bodyPr/>
                  <a:lstStyle/>
                  <a:p>
                    <a:r>
                      <a:rPr lang="es-MX" sz="1200">
                        <a:latin typeface="+mn-lt"/>
                        <a:cs typeface="Times New Roman" pitchFamily="18" charset="0"/>
                      </a:rPr>
                      <a:t>36</a:t>
                    </a:r>
                    <a:endParaRPr lang="es-ES" sz="1200">
                      <a:latin typeface="+mn-lt"/>
                      <a:cs typeface="Times New Roman" pitchFamily="18" charset="0"/>
                    </a:endParaRPr>
                  </a:p>
                  <a:p>
                    <a:pPr eaLnBrk="0" hangingPunct="0"/>
                    <a:endParaRPr lang="es-ES" sz="1200">
                      <a:latin typeface="+mn-lt"/>
                    </a:endParaRPr>
                  </a:p>
                </p:txBody>
              </p:sp>
              <p:sp>
                <p:nvSpPr>
                  <p:cNvPr id="910" name="Rectangle 126"/>
                  <p:cNvSpPr>
                    <a:spLocks noChangeArrowheads="1"/>
                  </p:cNvSpPr>
                  <p:nvPr/>
                </p:nvSpPr>
                <p:spPr bwMode="auto">
                  <a:xfrm>
                    <a:off x="692" y="295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0" name="Group 127"/>
                <p:cNvGrpSpPr>
                  <a:grpSpLocks/>
                </p:cNvGrpSpPr>
                <p:nvPr/>
              </p:nvGrpSpPr>
              <p:grpSpPr bwMode="auto">
                <a:xfrm>
                  <a:off x="1384" y="2958"/>
                  <a:ext cx="692" cy="365"/>
                  <a:chOff x="1384" y="2958"/>
                  <a:chExt cx="692" cy="365"/>
                </a:xfrm>
              </p:grpSpPr>
              <p:sp>
                <p:nvSpPr>
                  <p:cNvPr id="907" name="Rectangle 128"/>
                  <p:cNvSpPr>
                    <a:spLocks noChangeArrowheads="1"/>
                  </p:cNvSpPr>
                  <p:nvPr/>
                </p:nvSpPr>
                <p:spPr bwMode="auto">
                  <a:xfrm>
                    <a:off x="1412" y="2958"/>
                    <a:ext cx="636" cy="365"/>
                  </a:xfrm>
                  <a:prstGeom prst="rect">
                    <a:avLst/>
                  </a:prstGeom>
                  <a:noFill/>
                  <a:ln w="9525">
                    <a:noFill/>
                    <a:miter lim="800000"/>
                    <a:headEnd/>
                    <a:tailEnd/>
                  </a:ln>
                </p:spPr>
                <p:txBody>
                  <a:bodyPr/>
                  <a:lstStyle/>
                  <a:p>
                    <a:r>
                      <a:rPr lang="es-MX" sz="1200">
                        <a:latin typeface="+mn-lt"/>
                        <a:cs typeface="Times New Roman" pitchFamily="18" charset="0"/>
                      </a:rPr>
                      <a:t>19.31</a:t>
                    </a:r>
                    <a:endParaRPr lang="es-ES" sz="1200">
                      <a:latin typeface="+mn-lt"/>
                      <a:cs typeface="Times New Roman" pitchFamily="18" charset="0"/>
                    </a:endParaRPr>
                  </a:p>
                  <a:p>
                    <a:pPr eaLnBrk="0" hangingPunct="0"/>
                    <a:endParaRPr lang="es-ES" sz="1200">
                      <a:latin typeface="+mn-lt"/>
                    </a:endParaRPr>
                  </a:p>
                </p:txBody>
              </p:sp>
              <p:sp>
                <p:nvSpPr>
                  <p:cNvPr id="908" name="Rectangle 129"/>
                  <p:cNvSpPr>
                    <a:spLocks noChangeArrowheads="1"/>
                  </p:cNvSpPr>
                  <p:nvPr/>
                </p:nvSpPr>
                <p:spPr bwMode="auto">
                  <a:xfrm>
                    <a:off x="1384" y="295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1" name="Group 130"/>
                <p:cNvGrpSpPr>
                  <a:grpSpLocks/>
                </p:cNvGrpSpPr>
                <p:nvPr/>
              </p:nvGrpSpPr>
              <p:grpSpPr bwMode="auto">
                <a:xfrm>
                  <a:off x="2076" y="2958"/>
                  <a:ext cx="692" cy="365"/>
                  <a:chOff x="2076" y="2958"/>
                  <a:chExt cx="692" cy="365"/>
                </a:xfrm>
              </p:grpSpPr>
              <p:sp>
                <p:nvSpPr>
                  <p:cNvPr id="905" name="Rectangle 131"/>
                  <p:cNvSpPr>
                    <a:spLocks noChangeArrowheads="1"/>
                  </p:cNvSpPr>
                  <p:nvPr/>
                </p:nvSpPr>
                <p:spPr bwMode="auto">
                  <a:xfrm>
                    <a:off x="2104" y="2958"/>
                    <a:ext cx="636" cy="365"/>
                  </a:xfrm>
                  <a:prstGeom prst="rect">
                    <a:avLst/>
                  </a:prstGeom>
                  <a:noFill/>
                  <a:ln w="9525">
                    <a:noFill/>
                    <a:miter lim="800000"/>
                    <a:headEnd/>
                    <a:tailEnd/>
                  </a:ln>
                </p:spPr>
                <p:txBody>
                  <a:bodyPr/>
                  <a:lstStyle/>
                  <a:p>
                    <a:r>
                      <a:rPr lang="es-MX" sz="1200">
                        <a:latin typeface="+mn-lt"/>
                        <a:cs typeface="Times New Roman" pitchFamily="18" charset="0"/>
                      </a:rPr>
                      <a:t>127.5</a:t>
                    </a:r>
                    <a:endParaRPr lang="es-ES" sz="1200">
                      <a:latin typeface="+mn-lt"/>
                      <a:cs typeface="Times New Roman" pitchFamily="18" charset="0"/>
                    </a:endParaRPr>
                  </a:p>
                  <a:p>
                    <a:pPr eaLnBrk="0" hangingPunct="0"/>
                    <a:endParaRPr lang="es-ES" sz="1200">
                      <a:latin typeface="+mn-lt"/>
                    </a:endParaRPr>
                  </a:p>
                </p:txBody>
              </p:sp>
              <p:sp>
                <p:nvSpPr>
                  <p:cNvPr id="906" name="Rectangle 132"/>
                  <p:cNvSpPr>
                    <a:spLocks noChangeArrowheads="1"/>
                  </p:cNvSpPr>
                  <p:nvPr/>
                </p:nvSpPr>
                <p:spPr bwMode="auto">
                  <a:xfrm>
                    <a:off x="2076" y="295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2" name="Group 133"/>
                <p:cNvGrpSpPr>
                  <a:grpSpLocks/>
                </p:cNvGrpSpPr>
                <p:nvPr/>
              </p:nvGrpSpPr>
              <p:grpSpPr bwMode="auto">
                <a:xfrm>
                  <a:off x="2768" y="2958"/>
                  <a:ext cx="692" cy="365"/>
                  <a:chOff x="2768" y="2958"/>
                  <a:chExt cx="692" cy="365"/>
                </a:xfrm>
              </p:grpSpPr>
              <p:sp>
                <p:nvSpPr>
                  <p:cNvPr id="903" name="Rectangle 134"/>
                  <p:cNvSpPr>
                    <a:spLocks noChangeArrowheads="1"/>
                  </p:cNvSpPr>
                  <p:nvPr/>
                </p:nvSpPr>
                <p:spPr bwMode="auto">
                  <a:xfrm>
                    <a:off x="2796" y="2958"/>
                    <a:ext cx="636" cy="365"/>
                  </a:xfrm>
                  <a:prstGeom prst="rect">
                    <a:avLst/>
                  </a:prstGeom>
                  <a:noFill/>
                  <a:ln w="9525">
                    <a:noFill/>
                    <a:miter lim="800000"/>
                    <a:headEnd/>
                    <a:tailEnd/>
                  </a:ln>
                </p:spPr>
                <p:txBody>
                  <a:bodyPr/>
                  <a:lstStyle/>
                  <a:p>
                    <a:r>
                      <a:rPr lang="es-MX" sz="1200">
                        <a:latin typeface="+mn-lt"/>
                        <a:cs typeface="Times New Roman" pitchFamily="18" charset="0"/>
                      </a:rPr>
                      <a:t>0.00536</a:t>
                    </a:r>
                    <a:endParaRPr lang="es-ES" sz="1200">
                      <a:latin typeface="+mn-lt"/>
                      <a:cs typeface="Times New Roman" pitchFamily="18" charset="0"/>
                    </a:endParaRPr>
                  </a:p>
                  <a:p>
                    <a:pPr eaLnBrk="0" hangingPunct="0"/>
                    <a:endParaRPr lang="es-ES" sz="1200">
                      <a:latin typeface="+mn-lt"/>
                    </a:endParaRPr>
                  </a:p>
                </p:txBody>
              </p:sp>
              <p:sp>
                <p:nvSpPr>
                  <p:cNvPr id="904" name="Rectangle 135"/>
                  <p:cNvSpPr>
                    <a:spLocks noChangeArrowheads="1"/>
                  </p:cNvSpPr>
                  <p:nvPr/>
                </p:nvSpPr>
                <p:spPr bwMode="auto">
                  <a:xfrm>
                    <a:off x="2768" y="295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3" name="Group 136"/>
                <p:cNvGrpSpPr>
                  <a:grpSpLocks/>
                </p:cNvGrpSpPr>
                <p:nvPr/>
              </p:nvGrpSpPr>
              <p:grpSpPr bwMode="auto">
                <a:xfrm>
                  <a:off x="0" y="3323"/>
                  <a:ext cx="692" cy="365"/>
                  <a:chOff x="0" y="3323"/>
                  <a:chExt cx="692" cy="365"/>
                </a:xfrm>
              </p:grpSpPr>
              <p:sp>
                <p:nvSpPr>
                  <p:cNvPr id="901" name="Rectangle 137"/>
                  <p:cNvSpPr>
                    <a:spLocks noChangeArrowheads="1"/>
                  </p:cNvSpPr>
                  <p:nvPr/>
                </p:nvSpPr>
                <p:spPr bwMode="auto">
                  <a:xfrm>
                    <a:off x="28" y="3323"/>
                    <a:ext cx="636" cy="365"/>
                  </a:xfrm>
                  <a:prstGeom prst="rect">
                    <a:avLst/>
                  </a:prstGeom>
                  <a:noFill/>
                  <a:ln w="9525">
                    <a:noFill/>
                    <a:miter lim="800000"/>
                    <a:headEnd/>
                    <a:tailEnd/>
                  </a:ln>
                </p:spPr>
                <p:txBody>
                  <a:bodyPr/>
                  <a:lstStyle/>
                  <a:p>
                    <a:r>
                      <a:rPr lang="es-MX" sz="1200">
                        <a:latin typeface="+mn-lt"/>
                        <a:cs typeface="Times New Roman" pitchFamily="18" charset="0"/>
                      </a:rPr>
                      <a:t>1,2-dicloroeteno</a:t>
                    </a:r>
                    <a:endParaRPr lang="es-ES" sz="1200">
                      <a:latin typeface="+mn-lt"/>
                      <a:cs typeface="Times New Roman" pitchFamily="18" charset="0"/>
                    </a:endParaRPr>
                  </a:p>
                  <a:p>
                    <a:pPr eaLnBrk="0" hangingPunct="0"/>
                    <a:endParaRPr lang="es-ES" sz="1200">
                      <a:latin typeface="+mn-lt"/>
                    </a:endParaRPr>
                  </a:p>
                </p:txBody>
              </p:sp>
              <p:sp>
                <p:nvSpPr>
                  <p:cNvPr id="902" name="Rectangle 138"/>
                  <p:cNvSpPr>
                    <a:spLocks noChangeArrowheads="1"/>
                  </p:cNvSpPr>
                  <p:nvPr/>
                </p:nvSpPr>
                <p:spPr bwMode="auto">
                  <a:xfrm>
                    <a:off x="0" y="332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4" name="Group 139"/>
                <p:cNvGrpSpPr>
                  <a:grpSpLocks/>
                </p:cNvGrpSpPr>
                <p:nvPr/>
              </p:nvGrpSpPr>
              <p:grpSpPr bwMode="auto">
                <a:xfrm>
                  <a:off x="692" y="3323"/>
                  <a:ext cx="692" cy="365"/>
                  <a:chOff x="692" y="3323"/>
                  <a:chExt cx="692" cy="365"/>
                </a:xfrm>
              </p:grpSpPr>
              <p:sp>
                <p:nvSpPr>
                  <p:cNvPr id="899" name="Rectangle 140"/>
                  <p:cNvSpPr>
                    <a:spLocks noChangeArrowheads="1"/>
                  </p:cNvSpPr>
                  <p:nvPr/>
                </p:nvSpPr>
                <p:spPr bwMode="auto">
                  <a:xfrm>
                    <a:off x="720" y="3323"/>
                    <a:ext cx="636" cy="365"/>
                  </a:xfrm>
                  <a:prstGeom prst="rect">
                    <a:avLst/>
                  </a:prstGeom>
                  <a:noFill/>
                  <a:ln w="9525">
                    <a:noFill/>
                    <a:miter lim="800000"/>
                    <a:headEnd/>
                    <a:tailEnd/>
                  </a:ln>
                </p:spPr>
                <p:txBody>
                  <a:bodyPr/>
                  <a:lstStyle/>
                  <a:p>
                    <a:r>
                      <a:rPr lang="es-MX" sz="1200">
                        <a:latin typeface="+mn-lt"/>
                        <a:cs typeface="Times New Roman" pitchFamily="18" charset="0"/>
                      </a:rPr>
                      <a:t>35</a:t>
                    </a:r>
                    <a:endParaRPr lang="es-ES" sz="1200">
                      <a:latin typeface="+mn-lt"/>
                      <a:cs typeface="Times New Roman" pitchFamily="18" charset="0"/>
                    </a:endParaRPr>
                  </a:p>
                  <a:p>
                    <a:pPr eaLnBrk="0" hangingPunct="0"/>
                    <a:endParaRPr lang="es-ES" sz="1200">
                      <a:latin typeface="+mn-lt"/>
                    </a:endParaRPr>
                  </a:p>
                </p:txBody>
              </p:sp>
              <p:sp>
                <p:nvSpPr>
                  <p:cNvPr id="900" name="Rectangle 141"/>
                  <p:cNvSpPr>
                    <a:spLocks noChangeArrowheads="1"/>
                  </p:cNvSpPr>
                  <p:nvPr/>
                </p:nvSpPr>
                <p:spPr bwMode="auto">
                  <a:xfrm>
                    <a:off x="692" y="332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5" name="Group 142"/>
                <p:cNvGrpSpPr>
                  <a:grpSpLocks/>
                </p:cNvGrpSpPr>
                <p:nvPr/>
              </p:nvGrpSpPr>
              <p:grpSpPr bwMode="auto">
                <a:xfrm>
                  <a:off x="1384" y="3323"/>
                  <a:ext cx="692" cy="365"/>
                  <a:chOff x="1384" y="3323"/>
                  <a:chExt cx="692" cy="365"/>
                </a:xfrm>
              </p:grpSpPr>
              <p:sp>
                <p:nvSpPr>
                  <p:cNvPr id="897" name="Rectangle 143"/>
                  <p:cNvSpPr>
                    <a:spLocks noChangeArrowheads="1"/>
                  </p:cNvSpPr>
                  <p:nvPr/>
                </p:nvSpPr>
                <p:spPr bwMode="auto">
                  <a:xfrm>
                    <a:off x="1412" y="3323"/>
                    <a:ext cx="636" cy="365"/>
                  </a:xfrm>
                  <a:prstGeom prst="rect">
                    <a:avLst/>
                  </a:prstGeom>
                  <a:noFill/>
                  <a:ln w="9525">
                    <a:noFill/>
                    <a:miter lim="800000"/>
                    <a:headEnd/>
                    <a:tailEnd/>
                  </a:ln>
                </p:spPr>
                <p:txBody>
                  <a:bodyPr/>
                  <a:lstStyle/>
                  <a:p>
                    <a:r>
                      <a:rPr lang="es-MX" sz="1200">
                        <a:latin typeface="+mn-lt"/>
                        <a:cs typeface="Times New Roman" pitchFamily="18" charset="0"/>
                      </a:rPr>
                      <a:t>6.90</a:t>
                    </a:r>
                    <a:endParaRPr lang="es-ES" sz="1200">
                      <a:latin typeface="+mn-lt"/>
                      <a:cs typeface="Times New Roman" pitchFamily="18" charset="0"/>
                    </a:endParaRPr>
                  </a:p>
                  <a:p>
                    <a:pPr eaLnBrk="0" hangingPunct="0"/>
                    <a:endParaRPr lang="es-ES" sz="1200">
                      <a:latin typeface="+mn-lt"/>
                    </a:endParaRPr>
                  </a:p>
                </p:txBody>
              </p:sp>
              <p:sp>
                <p:nvSpPr>
                  <p:cNvPr id="898" name="Rectangle 144"/>
                  <p:cNvSpPr>
                    <a:spLocks noChangeArrowheads="1"/>
                  </p:cNvSpPr>
                  <p:nvPr/>
                </p:nvSpPr>
                <p:spPr bwMode="auto">
                  <a:xfrm>
                    <a:off x="1384" y="332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6" name="Group 145"/>
                <p:cNvGrpSpPr>
                  <a:grpSpLocks/>
                </p:cNvGrpSpPr>
                <p:nvPr/>
              </p:nvGrpSpPr>
              <p:grpSpPr bwMode="auto">
                <a:xfrm>
                  <a:off x="2076" y="3323"/>
                  <a:ext cx="692" cy="365"/>
                  <a:chOff x="2076" y="3323"/>
                  <a:chExt cx="692" cy="365"/>
                </a:xfrm>
              </p:grpSpPr>
              <p:sp>
                <p:nvSpPr>
                  <p:cNvPr id="895" name="Rectangle 146"/>
                  <p:cNvSpPr>
                    <a:spLocks noChangeArrowheads="1"/>
                  </p:cNvSpPr>
                  <p:nvPr/>
                </p:nvSpPr>
                <p:spPr bwMode="auto">
                  <a:xfrm>
                    <a:off x="2104" y="3323"/>
                    <a:ext cx="636" cy="365"/>
                  </a:xfrm>
                  <a:prstGeom prst="rect">
                    <a:avLst/>
                  </a:prstGeom>
                  <a:noFill/>
                  <a:ln w="9525">
                    <a:noFill/>
                    <a:miter lim="800000"/>
                    <a:headEnd/>
                    <a:tailEnd/>
                  </a:ln>
                </p:spPr>
                <p:txBody>
                  <a:bodyPr/>
                  <a:lstStyle/>
                  <a:p>
                    <a:r>
                      <a:rPr lang="es-MX" sz="1200">
                        <a:latin typeface="+mn-lt"/>
                        <a:cs typeface="Times New Roman" pitchFamily="18" charset="0"/>
                      </a:rPr>
                      <a:t>84.7</a:t>
                    </a:r>
                    <a:endParaRPr lang="es-ES" sz="1200">
                      <a:latin typeface="+mn-lt"/>
                      <a:cs typeface="Times New Roman" pitchFamily="18" charset="0"/>
                    </a:endParaRPr>
                  </a:p>
                  <a:p>
                    <a:pPr eaLnBrk="0" hangingPunct="0"/>
                    <a:endParaRPr lang="es-ES" sz="1200">
                      <a:latin typeface="+mn-lt"/>
                    </a:endParaRPr>
                  </a:p>
                </p:txBody>
              </p:sp>
              <p:sp>
                <p:nvSpPr>
                  <p:cNvPr id="896" name="Rectangle 147"/>
                  <p:cNvSpPr>
                    <a:spLocks noChangeArrowheads="1"/>
                  </p:cNvSpPr>
                  <p:nvPr/>
                </p:nvSpPr>
                <p:spPr bwMode="auto">
                  <a:xfrm>
                    <a:off x="2076" y="332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7" name="Group 148"/>
                <p:cNvGrpSpPr>
                  <a:grpSpLocks/>
                </p:cNvGrpSpPr>
                <p:nvPr/>
              </p:nvGrpSpPr>
              <p:grpSpPr bwMode="auto">
                <a:xfrm>
                  <a:off x="2768" y="3323"/>
                  <a:ext cx="692" cy="365"/>
                  <a:chOff x="2768" y="3323"/>
                  <a:chExt cx="692" cy="365"/>
                </a:xfrm>
              </p:grpSpPr>
              <p:sp>
                <p:nvSpPr>
                  <p:cNvPr id="893" name="Rectangle 149"/>
                  <p:cNvSpPr>
                    <a:spLocks noChangeArrowheads="1"/>
                  </p:cNvSpPr>
                  <p:nvPr/>
                </p:nvSpPr>
                <p:spPr bwMode="auto">
                  <a:xfrm>
                    <a:off x="2796" y="3323"/>
                    <a:ext cx="636" cy="365"/>
                  </a:xfrm>
                  <a:prstGeom prst="rect">
                    <a:avLst/>
                  </a:prstGeom>
                  <a:noFill/>
                  <a:ln w="9525">
                    <a:noFill/>
                    <a:miter lim="800000"/>
                    <a:headEnd/>
                    <a:tailEnd/>
                  </a:ln>
                </p:spPr>
                <p:txBody>
                  <a:bodyPr/>
                  <a:lstStyle/>
                  <a:p>
                    <a:r>
                      <a:rPr lang="es-MX" sz="1200">
                        <a:latin typeface="+mn-lt"/>
                        <a:cs typeface="Times New Roman" pitchFamily="18" charset="0"/>
                      </a:rPr>
                      <a:t>0.016</a:t>
                    </a:r>
                    <a:endParaRPr lang="es-ES" sz="1200">
                      <a:latin typeface="+mn-lt"/>
                      <a:cs typeface="Times New Roman" pitchFamily="18" charset="0"/>
                    </a:endParaRPr>
                  </a:p>
                  <a:p>
                    <a:pPr eaLnBrk="0" hangingPunct="0"/>
                    <a:endParaRPr lang="es-ES" sz="1200">
                      <a:latin typeface="+mn-lt"/>
                    </a:endParaRPr>
                  </a:p>
                </p:txBody>
              </p:sp>
              <p:sp>
                <p:nvSpPr>
                  <p:cNvPr id="894" name="Rectangle 150"/>
                  <p:cNvSpPr>
                    <a:spLocks noChangeArrowheads="1"/>
                  </p:cNvSpPr>
                  <p:nvPr/>
                </p:nvSpPr>
                <p:spPr bwMode="auto">
                  <a:xfrm>
                    <a:off x="2768" y="332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8" name="Group 151"/>
                <p:cNvGrpSpPr>
                  <a:grpSpLocks/>
                </p:cNvGrpSpPr>
                <p:nvPr/>
              </p:nvGrpSpPr>
              <p:grpSpPr bwMode="auto">
                <a:xfrm>
                  <a:off x="0" y="3688"/>
                  <a:ext cx="692" cy="365"/>
                  <a:chOff x="0" y="3688"/>
                  <a:chExt cx="692" cy="365"/>
                </a:xfrm>
              </p:grpSpPr>
              <p:sp>
                <p:nvSpPr>
                  <p:cNvPr id="891" name="Rectangle 152"/>
                  <p:cNvSpPr>
                    <a:spLocks noChangeArrowheads="1"/>
                  </p:cNvSpPr>
                  <p:nvPr/>
                </p:nvSpPr>
                <p:spPr bwMode="auto">
                  <a:xfrm>
                    <a:off x="28" y="3688"/>
                    <a:ext cx="636" cy="365"/>
                  </a:xfrm>
                  <a:prstGeom prst="rect">
                    <a:avLst/>
                  </a:prstGeom>
                  <a:noFill/>
                  <a:ln w="9525">
                    <a:noFill/>
                    <a:miter lim="800000"/>
                    <a:headEnd/>
                    <a:tailEnd/>
                  </a:ln>
                </p:spPr>
                <p:txBody>
                  <a:bodyPr/>
                  <a:lstStyle/>
                  <a:p>
                    <a:r>
                      <a:rPr lang="es-MX" sz="1200">
                        <a:latin typeface="+mn-lt"/>
                        <a:cs typeface="Times New Roman" pitchFamily="18" charset="0"/>
                      </a:rPr>
                      <a:t>etilbenceno</a:t>
                    </a:r>
                    <a:endParaRPr lang="es-ES" sz="1200">
                      <a:latin typeface="+mn-lt"/>
                      <a:cs typeface="Times New Roman" pitchFamily="18" charset="0"/>
                    </a:endParaRPr>
                  </a:p>
                  <a:p>
                    <a:pPr eaLnBrk="0" hangingPunct="0"/>
                    <a:endParaRPr lang="es-ES" sz="1200">
                      <a:latin typeface="+mn-lt"/>
                    </a:endParaRPr>
                  </a:p>
                </p:txBody>
              </p:sp>
              <p:sp>
                <p:nvSpPr>
                  <p:cNvPr id="892" name="Rectangle 153"/>
                  <p:cNvSpPr>
                    <a:spLocks noChangeArrowheads="1"/>
                  </p:cNvSpPr>
                  <p:nvPr/>
                </p:nvSpPr>
                <p:spPr bwMode="auto">
                  <a:xfrm>
                    <a:off x="0" y="368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49" name="Group 154"/>
                <p:cNvGrpSpPr>
                  <a:grpSpLocks/>
                </p:cNvGrpSpPr>
                <p:nvPr/>
              </p:nvGrpSpPr>
              <p:grpSpPr bwMode="auto">
                <a:xfrm>
                  <a:off x="692" y="3688"/>
                  <a:ext cx="692" cy="365"/>
                  <a:chOff x="692" y="3688"/>
                  <a:chExt cx="692" cy="365"/>
                </a:xfrm>
              </p:grpSpPr>
              <p:sp>
                <p:nvSpPr>
                  <p:cNvPr id="889" name="Rectangle 155"/>
                  <p:cNvSpPr>
                    <a:spLocks noChangeArrowheads="1"/>
                  </p:cNvSpPr>
                  <p:nvPr/>
                </p:nvSpPr>
                <p:spPr bwMode="auto">
                  <a:xfrm>
                    <a:off x="720" y="3688"/>
                    <a:ext cx="636" cy="365"/>
                  </a:xfrm>
                  <a:prstGeom prst="rect">
                    <a:avLst/>
                  </a:prstGeom>
                  <a:noFill/>
                  <a:ln w="9525">
                    <a:noFill/>
                    <a:miter lim="800000"/>
                    <a:headEnd/>
                    <a:tailEnd/>
                  </a:ln>
                </p:spPr>
                <p:txBody>
                  <a:bodyPr/>
                  <a:lstStyle/>
                  <a:p>
                    <a:r>
                      <a:rPr lang="es-MX" sz="1200">
                        <a:latin typeface="+mn-lt"/>
                        <a:cs typeface="Times New Roman" pitchFamily="18" charset="0"/>
                      </a:rPr>
                      <a:t>31</a:t>
                    </a:r>
                    <a:endParaRPr lang="es-ES" sz="1200">
                      <a:latin typeface="+mn-lt"/>
                      <a:cs typeface="Times New Roman" pitchFamily="18" charset="0"/>
                    </a:endParaRPr>
                  </a:p>
                  <a:p>
                    <a:pPr eaLnBrk="0" hangingPunct="0"/>
                    <a:endParaRPr lang="es-ES" sz="1200">
                      <a:latin typeface="+mn-lt"/>
                    </a:endParaRPr>
                  </a:p>
                </p:txBody>
              </p:sp>
              <p:sp>
                <p:nvSpPr>
                  <p:cNvPr id="890" name="Rectangle 156"/>
                  <p:cNvSpPr>
                    <a:spLocks noChangeArrowheads="1"/>
                  </p:cNvSpPr>
                  <p:nvPr/>
                </p:nvSpPr>
                <p:spPr bwMode="auto">
                  <a:xfrm>
                    <a:off x="692" y="368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0" name="Group 157"/>
                <p:cNvGrpSpPr>
                  <a:grpSpLocks/>
                </p:cNvGrpSpPr>
                <p:nvPr/>
              </p:nvGrpSpPr>
              <p:grpSpPr bwMode="auto">
                <a:xfrm>
                  <a:off x="1384" y="3688"/>
                  <a:ext cx="692" cy="365"/>
                  <a:chOff x="1384" y="3688"/>
                  <a:chExt cx="692" cy="365"/>
                </a:xfrm>
              </p:grpSpPr>
              <p:sp>
                <p:nvSpPr>
                  <p:cNvPr id="887" name="Rectangle 158"/>
                  <p:cNvSpPr>
                    <a:spLocks noChangeArrowheads="1"/>
                  </p:cNvSpPr>
                  <p:nvPr/>
                </p:nvSpPr>
                <p:spPr bwMode="auto">
                  <a:xfrm>
                    <a:off x="1412" y="3688"/>
                    <a:ext cx="636" cy="365"/>
                  </a:xfrm>
                  <a:prstGeom prst="rect">
                    <a:avLst/>
                  </a:prstGeom>
                  <a:noFill/>
                  <a:ln w="9525">
                    <a:noFill/>
                    <a:miter lim="800000"/>
                    <a:headEnd/>
                    <a:tailEnd/>
                  </a:ln>
                </p:spPr>
                <p:txBody>
                  <a:bodyPr/>
                  <a:lstStyle/>
                  <a:p>
                    <a:r>
                      <a:rPr lang="es-MX" sz="1200">
                        <a:latin typeface="+mn-lt"/>
                        <a:cs typeface="Times New Roman" pitchFamily="18" charset="0"/>
                      </a:rPr>
                      <a:t>21.94</a:t>
                    </a:r>
                    <a:endParaRPr lang="es-ES" sz="1200">
                      <a:latin typeface="+mn-lt"/>
                      <a:cs typeface="Times New Roman" pitchFamily="18" charset="0"/>
                    </a:endParaRPr>
                  </a:p>
                  <a:p>
                    <a:pPr eaLnBrk="0" hangingPunct="0"/>
                    <a:endParaRPr lang="es-ES" sz="1200">
                      <a:latin typeface="+mn-lt"/>
                    </a:endParaRPr>
                  </a:p>
                </p:txBody>
              </p:sp>
              <p:sp>
                <p:nvSpPr>
                  <p:cNvPr id="888" name="Rectangle 159"/>
                  <p:cNvSpPr>
                    <a:spLocks noChangeArrowheads="1"/>
                  </p:cNvSpPr>
                  <p:nvPr/>
                </p:nvSpPr>
                <p:spPr bwMode="auto">
                  <a:xfrm>
                    <a:off x="1384" y="368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1" name="Group 160"/>
                <p:cNvGrpSpPr>
                  <a:grpSpLocks/>
                </p:cNvGrpSpPr>
                <p:nvPr/>
              </p:nvGrpSpPr>
              <p:grpSpPr bwMode="auto">
                <a:xfrm>
                  <a:off x="2076" y="3688"/>
                  <a:ext cx="692" cy="365"/>
                  <a:chOff x="2076" y="3688"/>
                  <a:chExt cx="692" cy="365"/>
                </a:xfrm>
              </p:grpSpPr>
              <p:sp>
                <p:nvSpPr>
                  <p:cNvPr id="885" name="Rectangle 161"/>
                  <p:cNvSpPr>
                    <a:spLocks noChangeArrowheads="1"/>
                  </p:cNvSpPr>
                  <p:nvPr/>
                </p:nvSpPr>
                <p:spPr bwMode="auto">
                  <a:xfrm>
                    <a:off x="2104" y="3688"/>
                    <a:ext cx="636" cy="365"/>
                  </a:xfrm>
                  <a:prstGeom prst="rect">
                    <a:avLst/>
                  </a:prstGeom>
                  <a:noFill/>
                  <a:ln w="9525">
                    <a:noFill/>
                    <a:miter lim="800000"/>
                    <a:headEnd/>
                    <a:tailEnd/>
                  </a:ln>
                </p:spPr>
                <p:txBody>
                  <a:bodyPr/>
                  <a:lstStyle/>
                  <a:p>
                    <a:r>
                      <a:rPr lang="es-MX" sz="1200">
                        <a:latin typeface="+mn-lt"/>
                        <a:cs typeface="Times New Roman" pitchFamily="18" charset="0"/>
                      </a:rPr>
                      <a:t>428</a:t>
                    </a:r>
                    <a:endParaRPr lang="es-ES" sz="1200">
                      <a:latin typeface="+mn-lt"/>
                      <a:cs typeface="Times New Roman" pitchFamily="18" charset="0"/>
                    </a:endParaRPr>
                  </a:p>
                  <a:p>
                    <a:pPr eaLnBrk="0" hangingPunct="0"/>
                    <a:endParaRPr lang="es-ES" sz="1200">
                      <a:latin typeface="+mn-lt"/>
                    </a:endParaRPr>
                  </a:p>
                </p:txBody>
              </p:sp>
              <p:sp>
                <p:nvSpPr>
                  <p:cNvPr id="886" name="Rectangle 162"/>
                  <p:cNvSpPr>
                    <a:spLocks noChangeArrowheads="1"/>
                  </p:cNvSpPr>
                  <p:nvPr/>
                </p:nvSpPr>
                <p:spPr bwMode="auto">
                  <a:xfrm>
                    <a:off x="2076" y="368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2" name="Group 163"/>
                <p:cNvGrpSpPr>
                  <a:grpSpLocks/>
                </p:cNvGrpSpPr>
                <p:nvPr/>
              </p:nvGrpSpPr>
              <p:grpSpPr bwMode="auto">
                <a:xfrm>
                  <a:off x="2768" y="3688"/>
                  <a:ext cx="692" cy="365"/>
                  <a:chOff x="2768" y="3688"/>
                  <a:chExt cx="692" cy="365"/>
                </a:xfrm>
              </p:grpSpPr>
              <p:sp>
                <p:nvSpPr>
                  <p:cNvPr id="883" name="Rectangle 164"/>
                  <p:cNvSpPr>
                    <a:spLocks noChangeArrowheads="1"/>
                  </p:cNvSpPr>
                  <p:nvPr/>
                </p:nvSpPr>
                <p:spPr bwMode="auto">
                  <a:xfrm>
                    <a:off x="2796" y="3688"/>
                    <a:ext cx="636" cy="365"/>
                  </a:xfrm>
                  <a:prstGeom prst="rect">
                    <a:avLst/>
                  </a:prstGeom>
                  <a:noFill/>
                  <a:ln w="9525">
                    <a:noFill/>
                    <a:miter lim="800000"/>
                    <a:headEnd/>
                    <a:tailEnd/>
                  </a:ln>
                </p:spPr>
                <p:txBody>
                  <a:bodyPr/>
                  <a:lstStyle/>
                  <a:p>
                    <a:r>
                      <a:rPr lang="es-MX" sz="1200">
                        <a:latin typeface="+mn-lt"/>
                        <a:cs typeface="Times New Roman" pitchFamily="18" charset="0"/>
                      </a:rPr>
                      <a:t>0.15</a:t>
                    </a:r>
                    <a:endParaRPr lang="es-ES" sz="1200">
                      <a:latin typeface="+mn-lt"/>
                      <a:cs typeface="Times New Roman" pitchFamily="18" charset="0"/>
                    </a:endParaRPr>
                  </a:p>
                  <a:p>
                    <a:pPr eaLnBrk="0" hangingPunct="0"/>
                    <a:endParaRPr lang="es-ES" sz="1200">
                      <a:latin typeface="+mn-lt"/>
                    </a:endParaRPr>
                  </a:p>
                </p:txBody>
              </p:sp>
              <p:sp>
                <p:nvSpPr>
                  <p:cNvPr id="884" name="Rectangle 165"/>
                  <p:cNvSpPr>
                    <a:spLocks noChangeArrowheads="1"/>
                  </p:cNvSpPr>
                  <p:nvPr/>
                </p:nvSpPr>
                <p:spPr bwMode="auto">
                  <a:xfrm>
                    <a:off x="2768" y="368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3" name="Group 166"/>
                <p:cNvGrpSpPr>
                  <a:grpSpLocks/>
                </p:cNvGrpSpPr>
                <p:nvPr/>
              </p:nvGrpSpPr>
              <p:grpSpPr bwMode="auto">
                <a:xfrm>
                  <a:off x="0" y="4053"/>
                  <a:ext cx="692" cy="365"/>
                  <a:chOff x="0" y="4053"/>
                  <a:chExt cx="692" cy="365"/>
                </a:xfrm>
              </p:grpSpPr>
              <p:sp>
                <p:nvSpPr>
                  <p:cNvPr id="881" name="Rectangle 167"/>
                  <p:cNvSpPr>
                    <a:spLocks noChangeArrowheads="1"/>
                  </p:cNvSpPr>
                  <p:nvPr/>
                </p:nvSpPr>
                <p:spPr bwMode="auto">
                  <a:xfrm>
                    <a:off x="28" y="4053"/>
                    <a:ext cx="636" cy="365"/>
                  </a:xfrm>
                  <a:prstGeom prst="rect">
                    <a:avLst/>
                  </a:prstGeom>
                  <a:noFill/>
                  <a:ln w="9525">
                    <a:noFill/>
                    <a:miter lim="800000"/>
                    <a:headEnd/>
                    <a:tailEnd/>
                  </a:ln>
                </p:spPr>
                <p:txBody>
                  <a:bodyPr/>
                  <a:lstStyle/>
                  <a:p>
                    <a:r>
                      <a:rPr lang="es-MX" sz="1200">
                        <a:latin typeface="+mn-lt"/>
                        <a:cs typeface="Times New Roman" pitchFamily="18" charset="0"/>
                      </a:rPr>
                      <a:t>1,1,1-tricloroetano</a:t>
                    </a:r>
                    <a:endParaRPr lang="es-ES" sz="1200">
                      <a:latin typeface="+mn-lt"/>
                      <a:cs typeface="Times New Roman" pitchFamily="18" charset="0"/>
                    </a:endParaRPr>
                  </a:p>
                  <a:p>
                    <a:pPr eaLnBrk="0" hangingPunct="0"/>
                    <a:endParaRPr lang="es-ES" sz="1200">
                      <a:latin typeface="+mn-lt"/>
                    </a:endParaRPr>
                  </a:p>
                </p:txBody>
              </p:sp>
              <p:sp>
                <p:nvSpPr>
                  <p:cNvPr id="882" name="Rectangle 168"/>
                  <p:cNvSpPr>
                    <a:spLocks noChangeArrowheads="1"/>
                  </p:cNvSpPr>
                  <p:nvPr/>
                </p:nvSpPr>
                <p:spPr bwMode="auto">
                  <a:xfrm>
                    <a:off x="0" y="405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4" name="Group 169"/>
                <p:cNvGrpSpPr>
                  <a:grpSpLocks/>
                </p:cNvGrpSpPr>
                <p:nvPr/>
              </p:nvGrpSpPr>
              <p:grpSpPr bwMode="auto">
                <a:xfrm>
                  <a:off x="692" y="4053"/>
                  <a:ext cx="692" cy="365"/>
                  <a:chOff x="692" y="4053"/>
                  <a:chExt cx="692" cy="365"/>
                </a:xfrm>
              </p:grpSpPr>
              <p:sp>
                <p:nvSpPr>
                  <p:cNvPr id="879" name="Rectangle 170"/>
                  <p:cNvSpPr>
                    <a:spLocks noChangeArrowheads="1"/>
                  </p:cNvSpPr>
                  <p:nvPr/>
                </p:nvSpPr>
                <p:spPr bwMode="auto">
                  <a:xfrm>
                    <a:off x="720" y="4053"/>
                    <a:ext cx="636" cy="365"/>
                  </a:xfrm>
                  <a:prstGeom prst="rect">
                    <a:avLst/>
                  </a:prstGeom>
                  <a:noFill/>
                  <a:ln w="9525">
                    <a:noFill/>
                    <a:miter lim="800000"/>
                    <a:headEnd/>
                    <a:tailEnd/>
                  </a:ln>
                </p:spPr>
                <p:txBody>
                  <a:bodyPr/>
                  <a:lstStyle/>
                  <a:p>
                    <a:r>
                      <a:rPr lang="es-MX" sz="1200">
                        <a:latin typeface="+mn-lt"/>
                        <a:cs typeface="Times New Roman" pitchFamily="18" charset="0"/>
                      </a:rPr>
                      <a:t>31</a:t>
                    </a:r>
                    <a:endParaRPr lang="es-ES" sz="1200">
                      <a:latin typeface="+mn-lt"/>
                      <a:cs typeface="Times New Roman" pitchFamily="18" charset="0"/>
                    </a:endParaRPr>
                  </a:p>
                  <a:p>
                    <a:pPr eaLnBrk="0" hangingPunct="0"/>
                    <a:endParaRPr lang="es-ES" sz="1200">
                      <a:latin typeface="+mn-lt"/>
                    </a:endParaRPr>
                  </a:p>
                </p:txBody>
              </p:sp>
              <p:sp>
                <p:nvSpPr>
                  <p:cNvPr id="880" name="Rectangle 171"/>
                  <p:cNvSpPr>
                    <a:spLocks noChangeArrowheads="1"/>
                  </p:cNvSpPr>
                  <p:nvPr/>
                </p:nvSpPr>
                <p:spPr bwMode="auto">
                  <a:xfrm>
                    <a:off x="692" y="405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5" name="Group 172"/>
                <p:cNvGrpSpPr>
                  <a:grpSpLocks/>
                </p:cNvGrpSpPr>
                <p:nvPr/>
              </p:nvGrpSpPr>
              <p:grpSpPr bwMode="auto">
                <a:xfrm>
                  <a:off x="1384" y="4053"/>
                  <a:ext cx="692" cy="365"/>
                  <a:chOff x="1384" y="4053"/>
                  <a:chExt cx="692" cy="365"/>
                </a:xfrm>
              </p:grpSpPr>
              <p:sp>
                <p:nvSpPr>
                  <p:cNvPr id="877" name="Rectangle 173"/>
                  <p:cNvSpPr>
                    <a:spLocks noChangeArrowheads="1"/>
                  </p:cNvSpPr>
                  <p:nvPr/>
                </p:nvSpPr>
                <p:spPr bwMode="auto">
                  <a:xfrm>
                    <a:off x="1412" y="4053"/>
                    <a:ext cx="636" cy="365"/>
                  </a:xfrm>
                  <a:prstGeom prst="rect">
                    <a:avLst/>
                  </a:prstGeom>
                  <a:noFill/>
                  <a:ln w="9525">
                    <a:noFill/>
                    <a:miter lim="800000"/>
                    <a:headEnd/>
                    <a:tailEnd/>
                  </a:ln>
                </p:spPr>
                <p:txBody>
                  <a:bodyPr/>
                  <a:lstStyle/>
                  <a:p>
                    <a:r>
                      <a:rPr lang="es-MX" sz="1200">
                        <a:latin typeface="+mn-lt"/>
                        <a:cs typeface="Times New Roman" pitchFamily="18" charset="0"/>
                      </a:rPr>
                      <a:t>1.11</a:t>
                    </a:r>
                    <a:endParaRPr lang="es-ES" sz="1200">
                      <a:latin typeface="+mn-lt"/>
                      <a:cs typeface="Times New Roman" pitchFamily="18" charset="0"/>
                    </a:endParaRPr>
                  </a:p>
                  <a:p>
                    <a:pPr eaLnBrk="0" hangingPunct="0"/>
                    <a:endParaRPr lang="es-ES" sz="1200">
                      <a:latin typeface="+mn-lt"/>
                    </a:endParaRPr>
                  </a:p>
                </p:txBody>
              </p:sp>
              <p:sp>
                <p:nvSpPr>
                  <p:cNvPr id="878" name="Rectangle 174"/>
                  <p:cNvSpPr>
                    <a:spLocks noChangeArrowheads="1"/>
                  </p:cNvSpPr>
                  <p:nvPr/>
                </p:nvSpPr>
                <p:spPr bwMode="auto">
                  <a:xfrm>
                    <a:off x="1384" y="405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6" name="Group 175"/>
                <p:cNvGrpSpPr>
                  <a:grpSpLocks/>
                </p:cNvGrpSpPr>
                <p:nvPr/>
              </p:nvGrpSpPr>
              <p:grpSpPr bwMode="auto">
                <a:xfrm>
                  <a:off x="2076" y="4053"/>
                  <a:ext cx="692" cy="365"/>
                  <a:chOff x="2076" y="4053"/>
                  <a:chExt cx="692" cy="365"/>
                </a:xfrm>
              </p:grpSpPr>
              <p:sp>
                <p:nvSpPr>
                  <p:cNvPr id="875" name="Rectangle 176"/>
                  <p:cNvSpPr>
                    <a:spLocks noChangeArrowheads="1"/>
                  </p:cNvSpPr>
                  <p:nvPr/>
                </p:nvSpPr>
                <p:spPr bwMode="auto">
                  <a:xfrm>
                    <a:off x="2104" y="4053"/>
                    <a:ext cx="636" cy="365"/>
                  </a:xfrm>
                  <a:prstGeom prst="rect">
                    <a:avLst/>
                  </a:prstGeom>
                  <a:noFill/>
                  <a:ln w="9525">
                    <a:noFill/>
                    <a:miter lim="800000"/>
                    <a:headEnd/>
                    <a:tailEnd/>
                  </a:ln>
                </p:spPr>
                <p:txBody>
                  <a:bodyPr/>
                  <a:lstStyle/>
                  <a:p>
                    <a:r>
                      <a:rPr lang="es-MX" sz="1200">
                        <a:latin typeface="+mn-lt"/>
                        <a:cs typeface="Times New Roman" pitchFamily="18" charset="0"/>
                      </a:rPr>
                      <a:t>9</a:t>
                    </a:r>
                    <a:endParaRPr lang="es-ES" sz="1200">
                      <a:latin typeface="+mn-lt"/>
                      <a:cs typeface="Times New Roman" pitchFamily="18" charset="0"/>
                    </a:endParaRPr>
                  </a:p>
                  <a:p>
                    <a:pPr eaLnBrk="0" hangingPunct="0"/>
                    <a:endParaRPr lang="es-ES" sz="1200">
                      <a:latin typeface="+mn-lt"/>
                    </a:endParaRPr>
                  </a:p>
                </p:txBody>
              </p:sp>
              <p:sp>
                <p:nvSpPr>
                  <p:cNvPr id="876" name="Rectangle 177"/>
                  <p:cNvSpPr>
                    <a:spLocks noChangeArrowheads="1"/>
                  </p:cNvSpPr>
                  <p:nvPr/>
                </p:nvSpPr>
                <p:spPr bwMode="auto">
                  <a:xfrm>
                    <a:off x="2076" y="405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7" name="Group 178"/>
                <p:cNvGrpSpPr>
                  <a:grpSpLocks/>
                </p:cNvGrpSpPr>
                <p:nvPr/>
              </p:nvGrpSpPr>
              <p:grpSpPr bwMode="auto">
                <a:xfrm>
                  <a:off x="2768" y="4053"/>
                  <a:ext cx="692" cy="365"/>
                  <a:chOff x="2768" y="4053"/>
                  <a:chExt cx="692" cy="365"/>
                </a:xfrm>
              </p:grpSpPr>
              <p:sp>
                <p:nvSpPr>
                  <p:cNvPr id="873" name="Rectangle 179"/>
                  <p:cNvSpPr>
                    <a:spLocks noChangeArrowheads="1"/>
                  </p:cNvSpPr>
                  <p:nvPr/>
                </p:nvSpPr>
                <p:spPr bwMode="auto">
                  <a:xfrm>
                    <a:off x="2796" y="4053"/>
                    <a:ext cx="636" cy="365"/>
                  </a:xfrm>
                  <a:prstGeom prst="rect">
                    <a:avLst/>
                  </a:prstGeom>
                  <a:noFill/>
                  <a:ln w="9525">
                    <a:noFill/>
                    <a:miter lim="800000"/>
                    <a:headEnd/>
                    <a:tailEnd/>
                  </a:ln>
                </p:spPr>
                <p:txBody>
                  <a:bodyPr/>
                  <a:lstStyle/>
                  <a:p>
                    <a:r>
                      <a:rPr lang="es-MX" sz="1200">
                        <a:latin typeface="+mn-lt"/>
                        <a:cs typeface="Times New Roman" pitchFamily="18" charset="0"/>
                      </a:rPr>
                      <a:t>0.00024</a:t>
                    </a:r>
                    <a:endParaRPr lang="es-ES" sz="1200">
                      <a:latin typeface="+mn-lt"/>
                      <a:cs typeface="Times New Roman" pitchFamily="18" charset="0"/>
                    </a:endParaRPr>
                  </a:p>
                  <a:p>
                    <a:pPr eaLnBrk="0" hangingPunct="0"/>
                    <a:endParaRPr lang="es-ES" sz="1200">
                      <a:latin typeface="+mn-lt"/>
                    </a:endParaRPr>
                  </a:p>
                </p:txBody>
              </p:sp>
              <p:sp>
                <p:nvSpPr>
                  <p:cNvPr id="874" name="Rectangle 180"/>
                  <p:cNvSpPr>
                    <a:spLocks noChangeArrowheads="1"/>
                  </p:cNvSpPr>
                  <p:nvPr/>
                </p:nvSpPr>
                <p:spPr bwMode="auto">
                  <a:xfrm>
                    <a:off x="2768" y="405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8" name="Group 181"/>
                <p:cNvGrpSpPr>
                  <a:grpSpLocks/>
                </p:cNvGrpSpPr>
                <p:nvPr/>
              </p:nvGrpSpPr>
              <p:grpSpPr bwMode="auto">
                <a:xfrm>
                  <a:off x="0" y="4418"/>
                  <a:ext cx="692" cy="365"/>
                  <a:chOff x="0" y="4418"/>
                  <a:chExt cx="692" cy="365"/>
                </a:xfrm>
              </p:grpSpPr>
              <p:sp>
                <p:nvSpPr>
                  <p:cNvPr id="871" name="Rectangle 182"/>
                  <p:cNvSpPr>
                    <a:spLocks noChangeArrowheads="1"/>
                  </p:cNvSpPr>
                  <p:nvPr/>
                </p:nvSpPr>
                <p:spPr bwMode="auto">
                  <a:xfrm>
                    <a:off x="28" y="4418"/>
                    <a:ext cx="636" cy="365"/>
                  </a:xfrm>
                  <a:prstGeom prst="rect">
                    <a:avLst/>
                  </a:prstGeom>
                  <a:noFill/>
                  <a:ln w="9525">
                    <a:noFill/>
                    <a:miter lim="800000"/>
                    <a:headEnd/>
                    <a:tailEnd/>
                  </a:ln>
                </p:spPr>
                <p:txBody>
                  <a:bodyPr/>
                  <a:lstStyle/>
                  <a:p>
                    <a:r>
                      <a:rPr lang="es-MX" sz="1200">
                        <a:latin typeface="+mn-lt"/>
                        <a:cs typeface="Times New Roman" pitchFamily="18" charset="0"/>
                      </a:rPr>
                      <a:t>1,1-dicloroetano</a:t>
                    </a:r>
                    <a:endParaRPr lang="es-ES" sz="1200">
                      <a:latin typeface="+mn-lt"/>
                      <a:cs typeface="Times New Roman" pitchFamily="18" charset="0"/>
                    </a:endParaRPr>
                  </a:p>
                  <a:p>
                    <a:pPr eaLnBrk="0" hangingPunct="0"/>
                    <a:endParaRPr lang="es-ES" sz="1200">
                      <a:latin typeface="+mn-lt"/>
                    </a:endParaRPr>
                  </a:p>
                </p:txBody>
              </p:sp>
              <p:sp>
                <p:nvSpPr>
                  <p:cNvPr id="872" name="Rectangle 183"/>
                  <p:cNvSpPr>
                    <a:spLocks noChangeArrowheads="1"/>
                  </p:cNvSpPr>
                  <p:nvPr/>
                </p:nvSpPr>
                <p:spPr bwMode="auto">
                  <a:xfrm>
                    <a:off x="0" y="441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59" name="Group 184"/>
                <p:cNvGrpSpPr>
                  <a:grpSpLocks/>
                </p:cNvGrpSpPr>
                <p:nvPr/>
              </p:nvGrpSpPr>
              <p:grpSpPr bwMode="auto">
                <a:xfrm>
                  <a:off x="692" y="4418"/>
                  <a:ext cx="692" cy="365"/>
                  <a:chOff x="692" y="4418"/>
                  <a:chExt cx="692" cy="365"/>
                </a:xfrm>
              </p:grpSpPr>
              <p:sp>
                <p:nvSpPr>
                  <p:cNvPr id="869" name="Rectangle 185"/>
                  <p:cNvSpPr>
                    <a:spLocks noChangeArrowheads="1"/>
                  </p:cNvSpPr>
                  <p:nvPr/>
                </p:nvSpPr>
                <p:spPr bwMode="auto">
                  <a:xfrm>
                    <a:off x="720" y="4418"/>
                    <a:ext cx="636" cy="365"/>
                  </a:xfrm>
                  <a:prstGeom prst="rect">
                    <a:avLst/>
                  </a:prstGeom>
                  <a:noFill/>
                  <a:ln w="9525">
                    <a:noFill/>
                    <a:miter lim="800000"/>
                    <a:headEnd/>
                    <a:tailEnd/>
                  </a:ln>
                </p:spPr>
                <p:txBody>
                  <a:bodyPr/>
                  <a:lstStyle/>
                  <a:p>
                    <a:r>
                      <a:rPr lang="es-MX" sz="1200">
                        <a:latin typeface="+mn-lt"/>
                        <a:cs typeface="Times New Roman" pitchFamily="18" charset="0"/>
                      </a:rPr>
                      <a:t>27</a:t>
                    </a:r>
                    <a:endParaRPr lang="es-ES" sz="1200">
                      <a:latin typeface="+mn-lt"/>
                      <a:cs typeface="Times New Roman" pitchFamily="18" charset="0"/>
                    </a:endParaRPr>
                  </a:p>
                  <a:p>
                    <a:pPr eaLnBrk="0" hangingPunct="0"/>
                    <a:endParaRPr lang="es-ES" sz="1200">
                      <a:latin typeface="+mn-lt"/>
                    </a:endParaRPr>
                  </a:p>
                </p:txBody>
              </p:sp>
              <p:sp>
                <p:nvSpPr>
                  <p:cNvPr id="870" name="Rectangle 186"/>
                  <p:cNvSpPr>
                    <a:spLocks noChangeArrowheads="1"/>
                  </p:cNvSpPr>
                  <p:nvPr/>
                </p:nvSpPr>
                <p:spPr bwMode="auto">
                  <a:xfrm>
                    <a:off x="692" y="441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0" name="Group 187"/>
                <p:cNvGrpSpPr>
                  <a:grpSpLocks/>
                </p:cNvGrpSpPr>
                <p:nvPr/>
              </p:nvGrpSpPr>
              <p:grpSpPr bwMode="auto">
                <a:xfrm>
                  <a:off x="1384" y="4418"/>
                  <a:ext cx="692" cy="365"/>
                  <a:chOff x="1384" y="4418"/>
                  <a:chExt cx="692" cy="365"/>
                </a:xfrm>
              </p:grpSpPr>
              <p:sp>
                <p:nvSpPr>
                  <p:cNvPr id="867" name="Rectangle 188"/>
                  <p:cNvSpPr>
                    <a:spLocks noChangeArrowheads="1"/>
                  </p:cNvSpPr>
                  <p:nvPr/>
                </p:nvSpPr>
                <p:spPr bwMode="auto">
                  <a:xfrm>
                    <a:off x="1412" y="4418"/>
                    <a:ext cx="636" cy="365"/>
                  </a:xfrm>
                  <a:prstGeom prst="rect">
                    <a:avLst/>
                  </a:prstGeom>
                  <a:noFill/>
                  <a:ln w="9525">
                    <a:noFill/>
                    <a:miter lim="800000"/>
                    <a:headEnd/>
                    <a:tailEnd/>
                  </a:ln>
                </p:spPr>
                <p:txBody>
                  <a:bodyPr/>
                  <a:lstStyle/>
                  <a:p>
                    <a:r>
                      <a:rPr lang="es-MX" sz="1200">
                        <a:latin typeface="+mn-lt"/>
                        <a:cs typeface="Times New Roman" pitchFamily="18" charset="0"/>
                      </a:rPr>
                      <a:t>4.24</a:t>
                    </a:r>
                    <a:endParaRPr lang="es-ES" sz="1200">
                      <a:latin typeface="+mn-lt"/>
                      <a:cs typeface="Times New Roman" pitchFamily="18" charset="0"/>
                    </a:endParaRPr>
                  </a:p>
                  <a:p>
                    <a:pPr eaLnBrk="0" hangingPunct="0"/>
                    <a:endParaRPr lang="es-ES" sz="1200">
                      <a:latin typeface="+mn-lt"/>
                    </a:endParaRPr>
                  </a:p>
                </p:txBody>
              </p:sp>
              <p:sp>
                <p:nvSpPr>
                  <p:cNvPr id="868" name="Rectangle 189"/>
                  <p:cNvSpPr>
                    <a:spLocks noChangeArrowheads="1"/>
                  </p:cNvSpPr>
                  <p:nvPr/>
                </p:nvSpPr>
                <p:spPr bwMode="auto">
                  <a:xfrm>
                    <a:off x="1384" y="441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1" name="Group 190"/>
                <p:cNvGrpSpPr>
                  <a:grpSpLocks/>
                </p:cNvGrpSpPr>
                <p:nvPr/>
              </p:nvGrpSpPr>
              <p:grpSpPr bwMode="auto">
                <a:xfrm>
                  <a:off x="2076" y="4418"/>
                  <a:ext cx="692" cy="365"/>
                  <a:chOff x="2076" y="4418"/>
                  <a:chExt cx="692" cy="365"/>
                </a:xfrm>
              </p:grpSpPr>
              <p:sp>
                <p:nvSpPr>
                  <p:cNvPr id="865" name="Rectangle 191"/>
                  <p:cNvSpPr>
                    <a:spLocks noChangeArrowheads="1"/>
                  </p:cNvSpPr>
                  <p:nvPr/>
                </p:nvSpPr>
                <p:spPr bwMode="auto">
                  <a:xfrm>
                    <a:off x="2104" y="4418"/>
                    <a:ext cx="636" cy="365"/>
                  </a:xfrm>
                  <a:prstGeom prst="rect">
                    <a:avLst/>
                  </a:prstGeom>
                  <a:noFill/>
                  <a:ln w="9525">
                    <a:noFill/>
                    <a:miter lim="800000"/>
                    <a:headEnd/>
                    <a:tailEnd/>
                  </a:ln>
                </p:spPr>
                <p:txBody>
                  <a:bodyPr/>
                  <a:lstStyle/>
                  <a:p>
                    <a:r>
                      <a:rPr lang="es-MX" sz="1200">
                        <a:latin typeface="+mn-lt"/>
                        <a:cs typeface="Times New Roman" pitchFamily="18" charset="0"/>
                      </a:rPr>
                      <a:t>19.5</a:t>
                    </a:r>
                    <a:endParaRPr lang="es-ES" sz="1200">
                      <a:latin typeface="+mn-lt"/>
                      <a:cs typeface="Times New Roman" pitchFamily="18" charset="0"/>
                    </a:endParaRPr>
                  </a:p>
                  <a:p>
                    <a:pPr eaLnBrk="0" hangingPunct="0"/>
                    <a:endParaRPr lang="es-ES" sz="1200">
                      <a:latin typeface="+mn-lt"/>
                    </a:endParaRPr>
                  </a:p>
                </p:txBody>
              </p:sp>
              <p:sp>
                <p:nvSpPr>
                  <p:cNvPr id="866" name="Rectangle 192"/>
                  <p:cNvSpPr>
                    <a:spLocks noChangeArrowheads="1"/>
                  </p:cNvSpPr>
                  <p:nvPr/>
                </p:nvSpPr>
                <p:spPr bwMode="auto">
                  <a:xfrm>
                    <a:off x="2076" y="441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2" name="Group 193"/>
                <p:cNvGrpSpPr>
                  <a:grpSpLocks/>
                </p:cNvGrpSpPr>
                <p:nvPr/>
              </p:nvGrpSpPr>
              <p:grpSpPr bwMode="auto">
                <a:xfrm>
                  <a:off x="2768" y="4418"/>
                  <a:ext cx="692" cy="365"/>
                  <a:chOff x="2768" y="4418"/>
                  <a:chExt cx="692" cy="365"/>
                </a:xfrm>
              </p:grpSpPr>
              <p:sp>
                <p:nvSpPr>
                  <p:cNvPr id="863" name="Rectangle 194"/>
                  <p:cNvSpPr>
                    <a:spLocks noChangeArrowheads="1"/>
                  </p:cNvSpPr>
                  <p:nvPr/>
                </p:nvSpPr>
                <p:spPr bwMode="auto">
                  <a:xfrm>
                    <a:off x="2796" y="4418"/>
                    <a:ext cx="636" cy="365"/>
                  </a:xfrm>
                  <a:prstGeom prst="rect">
                    <a:avLst/>
                  </a:prstGeom>
                  <a:noFill/>
                  <a:ln w="9525">
                    <a:noFill/>
                    <a:miter lim="800000"/>
                    <a:headEnd/>
                    <a:tailEnd/>
                  </a:ln>
                </p:spPr>
                <p:txBody>
                  <a:bodyPr/>
                  <a:lstStyle/>
                  <a:p>
                    <a:r>
                      <a:rPr lang="es-MX" sz="1200">
                        <a:latin typeface="+mn-lt"/>
                        <a:cs typeface="Times New Roman" pitchFamily="18" charset="0"/>
                      </a:rPr>
                      <a:t>0.05</a:t>
                    </a:r>
                    <a:endParaRPr lang="es-ES" sz="1200">
                      <a:latin typeface="+mn-lt"/>
                      <a:cs typeface="Times New Roman" pitchFamily="18" charset="0"/>
                    </a:endParaRPr>
                  </a:p>
                  <a:p>
                    <a:pPr eaLnBrk="0" hangingPunct="0"/>
                    <a:endParaRPr lang="es-ES" sz="1200">
                      <a:latin typeface="+mn-lt"/>
                    </a:endParaRPr>
                  </a:p>
                </p:txBody>
              </p:sp>
              <p:sp>
                <p:nvSpPr>
                  <p:cNvPr id="864" name="Rectangle 195"/>
                  <p:cNvSpPr>
                    <a:spLocks noChangeArrowheads="1"/>
                  </p:cNvSpPr>
                  <p:nvPr/>
                </p:nvSpPr>
                <p:spPr bwMode="auto">
                  <a:xfrm>
                    <a:off x="2768" y="4418"/>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3" name="Group 196"/>
                <p:cNvGrpSpPr>
                  <a:grpSpLocks/>
                </p:cNvGrpSpPr>
                <p:nvPr/>
              </p:nvGrpSpPr>
              <p:grpSpPr bwMode="auto">
                <a:xfrm>
                  <a:off x="0" y="4783"/>
                  <a:ext cx="692" cy="365"/>
                  <a:chOff x="0" y="4783"/>
                  <a:chExt cx="692" cy="365"/>
                </a:xfrm>
              </p:grpSpPr>
              <p:sp>
                <p:nvSpPr>
                  <p:cNvPr id="861" name="Rectangle 197"/>
                  <p:cNvSpPr>
                    <a:spLocks noChangeArrowheads="1"/>
                  </p:cNvSpPr>
                  <p:nvPr/>
                </p:nvSpPr>
                <p:spPr bwMode="auto">
                  <a:xfrm>
                    <a:off x="28" y="4783"/>
                    <a:ext cx="636" cy="365"/>
                  </a:xfrm>
                  <a:prstGeom prst="rect">
                    <a:avLst/>
                  </a:prstGeom>
                  <a:noFill/>
                  <a:ln w="9525">
                    <a:noFill/>
                    <a:miter lim="800000"/>
                    <a:headEnd/>
                    <a:tailEnd/>
                  </a:ln>
                </p:spPr>
                <p:txBody>
                  <a:bodyPr/>
                  <a:lstStyle/>
                  <a:p>
                    <a:r>
                      <a:rPr lang="es-MX" sz="1200">
                        <a:latin typeface="+mn-lt"/>
                        <a:cs typeface="Times New Roman" pitchFamily="18" charset="0"/>
                      </a:rPr>
                      <a:t>isoxilenos</a:t>
                    </a:r>
                    <a:endParaRPr lang="es-ES" sz="1200">
                      <a:latin typeface="+mn-lt"/>
                      <a:cs typeface="Times New Roman" pitchFamily="18" charset="0"/>
                    </a:endParaRPr>
                  </a:p>
                  <a:p>
                    <a:pPr eaLnBrk="0" hangingPunct="0"/>
                    <a:endParaRPr lang="es-ES" sz="1200">
                      <a:latin typeface="+mn-lt"/>
                    </a:endParaRPr>
                  </a:p>
                </p:txBody>
              </p:sp>
              <p:sp>
                <p:nvSpPr>
                  <p:cNvPr id="862" name="Rectangle 198"/>
                  <p:cNvSpPr>
                    <a:spLocks noChangeArrowheads="1"/>
                  </p:cNvSpPr>
                  <p:nvPr/>
                </p:nvSpPr>
                <p:spPr bwMode="auto">
                  <a:xfrm>
                    <a:off x="0" y="478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4" name="Group 199"/>
                <p:cNvGrpSpPr>
                  <a:grpSpLocks/>
                </p:cNvGrpSpPr>
                <p:nvPr/>
              </p:nvGrpSpPr>
              <p:grpSpPr bwMode="auto">
                <a:xfrm>
                  <a:off x="692" y="4783"/>
                  <a:ext cx="692" cy="365"/>
                  <a:chOff x="692" y="4783"/>
                  <a:chExt cx="692" cy="365"/>
                </a:xfrm>
              </p:grpSpPr>
              <p:sp>
                <p:nvSpPr>
                  <p:cNvPr id="859" name="Rectangle 200"/>
                  <p:cNvSpPr>
                    <a:spLocks noChangeArrowheads="1"/>
                  </p:cNvSpPr>
                  <p:nvPr/>
                </p:nvSpPr>
                <p:spPr bwMode="auto">
                  <a:xfrm>
                    <a:off x="720" y="4783"/>
                    <a:ext cx="636" cy="365"/>
                  </a:xfrm>
                  <a:prstGeom prst="rect">
                    <a:avLst/>
                  </a:prstGeom>
                  <a:noFill/>
                  <a:ln w="9525">
                    <a:noFill/>
                    <a:miter lim="800000"/>
                    <a:headEnd/>
                    <a:tailEnd/>
                  </a:ln>
                </p:spPr>
                <p:txBody>
                  <a:bodyPr/>
                  <a:lstStyle/>
                  <a:p>
                    <a:r>
                      <a:rPr lang="es-MX" sz="1200">
                        <a:latin typeface="+mn-lt"/>
                        <a:cs typeface="Times New Roman" pitchFamily="18" charset="0"/>
                      </a:rPr>
                      <a:t>27</a:t>
                    </a:r>
                    <a:endParaRPr lang="es-ES" sz="1200">
                      <a:latin typeface="+mn-lt"/>
                      <a:cs typeface="Times New Roman" pitchFamily="18" charset="0"/>
                    </a:endParaRPr>
                  </a:p>
                  <a:p>
                    <a:pPr eaLnBrk="0" hangingPunct="0"/>
                    <a:endParaRPr lang="es-ES" sz="1200">
                      <a:latin typeface="+mn-lt"/>
                    </a:endParaRPr>
                  </a:p>
                </p:txBody>
              </p:sp>
              <p:sp>
                <p:nvSpPr>
                  <p:cNvPr id="860" name="Rectangle 201"/>
                  <p:cNvSpPr>
                    <a:spLocks noChangeArrowheads="1"/>
                  </p:cNvSpPr>
                  <p:nvPr/>
                </p:nvSpPr>
                <p:spPr bwMode="auto">
                  <a:xfrm>
                    <a:off x="692" y="478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5" name="Group 202"/>
                <p:cNvGrpSpPr>
                  <a:grpSpLocks/>
                </p:cNvGrpSpPr>
                <p:nvPr/>
              </p:nvGrpSpPr>
              <p:grpSpPr bwMode="auto">
                <a:xfrm>
                  <a:off x="1384" y="4783"/>
                  <a:ext cx="692" cy="365"/>
                  <a:chOff x="1384" y="4783"/>
                  <a:chExt cx="692" cy="365"/>
                </a:xfrm>
              </p:grpSpPr>
              <p:sp>
                <p:nvSpPr>
                  <p:cNvPr id="857" name="Rectangle 203"/>
                  <p:cNvSpPr>
                    <a:spLocks noChangeArrowheads="1"/>
                  </p:cNvSpPr>
                  <p:nvPr/>
                </p:nvSpPr>
                <p:spPr bwMode="auto">
                  <a:xfrm>
                    <a:off x="1412" y="4783"/>
                    <a:ext cx="636" cy="365"/>
                  </a:xfrm>
                  <a:prstGeom prst="rect">
                    <a:avLst/>
                  </a:prstGeom>
                  <a:noFill/>
                  <a:ln w="9525">
                    <a:noFill/>
                    <a:miter lim="800000"/>
                    <a:headEnd/>
                    <a:tailEnd/>
                  </a:ln>
                </p:spPr>
                <p:txBody>
                  <a:bodyPr/>
                  <a:lstStyle/>
                  <a:p>
                    <a:r>
                      <a:rPr lang="es-MX" sz="1200">
                        <a:latin typeface="+mn-lt"/>
                        <a:cs typeface="Times New Roman" pitchFamily="18" charset="0"/>
                      </a:rPr>
                      <a:t>18.00</a:t>
                    </a:r>
                    <a:endParaRPr lang="es-ES" sz="1200">
                      <a:latin typeface="+mn-lt"/>
                      <a:cs typeface="Times New Roman" pitchFamily="18" charset="0"/>
                    </a:endParaRPr>
                  </a:p>
                  <a:p>
                    <a:pPr eaLnBrk="0" hangingPunct="0"/>
                    <a:endParaRPr lang="es-ES" sz="1200">
                      <a:latin typeface="+mn-lt"/>
                    </a:endParaRPr>
                  </a:p>
                </p:txBody>
              </p:sp>
              <p:sp>
                <p:nvSpPr>
                  <p:cNvPr id="858" name="Rectangle 204"/>
                  <p:cNvSpPr>
                    <a:spLocks noChangeArrowheads="1"/>
                  </p:cNvSpPr>
                  <p:nvPr/>
                </p:nvSpPr>
                <p:spPr bwMode="auto">
                  <a:xfrm>
                    <a:off x="1384" y="478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6" name="Group 205"/>
                <p:cNvGrpSpPr>
                  <a:grpSpLocks/>
                </p:cNvGrpSpPr>
                <p:nvPr/>
              </p:nvGrpSpPr>
              <p:grpSpPr bwMode="auto">
                <a:xfrm>
                  <a:off x="2076" y="4783"/>
                  <a:ext cx="692" cy="365"/>
                  <a:chOff x="2076" y="4783"/>
                  <a:chExt cx="692" cy="365"/>
                </a:xfrm>
              </p:grpSpPr>
              <p:sp>
                <p:nvSpPr>
                  <p:cNvPr id="855" name="Rectangle 206"/>
                  <p:cNvSpPr>
                    <a:spLocks noChangeArrowheads="1"/>
                  </p:cNvSpPr>
                  <p:nvPr/>
                </p:nvSpPr>
                <p:spPr bwMode="auto">
                  <a:xfrm>
                    <a:off x="2104" y="4783"/>
                    <a:ext cx="636" cy="365"/>
                  </a:xfrm>
                  <a:prstGeom prst="rect">
                    <a:avLst/>
                  </a:prstGeom>
                  <a:noFill/>
                  <a:ln w="9525">
                    <a:noFill/>
                    <a:miter lim="800000"/>
                    <a:headEnd/>
                    <a:tailEnd/>
                  </a:ln>
                </p:spPr>
                <p:txBody>
                  <a:bodyPr/>
                  <a:lstStyle/>
                  <a:p>
                    <a:r>
                      <a:rPr lang="es-MX" sz="1200">
                        <a:latin typeface="+mn-lt"/>
                        <a:cs typeface="Times New Roman" pitchFamily="18" charset="0"/>
                      </a:rPr>
                      <a:t>70.9</a:t>
                    </a:r>
                    <a:endParaRPr lang="es-ES" sz="1200">
                      <a:latin typeface="+mn-lt"/>
                      <a:cs typeface="Times New Roman" pitchFamily="18" charset="0"/>
                    </a:endParaRPr>
                  </a:p>
                  <a:p>
                    <a:pPr eaLnBrk="0" hangingPunct="0"/>
                    <a:endParaRPr lang="es-ES" sz="1200">
                      <a:latin typeface="+mn-lt"/>
                    </a:endParaRPr>
                  </a:p>
                </p:txBody>
              </p:sp>
              <p:sp>
                <p:nvSpPr>
                  <p:cNvPr id="856" name="Rectangle 207"/>
                  <p:cNvSpPr>
                    <a:spLocks noChangeArrowheads="1"/>
                  </p:cNvSpPr>
                  <p:nvPr/>
                </p:nvSpPr>
                <p:spPr bwMode="auto">
                  <a:xfrm>
                    <a:off x="2076" y="478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7" name="Group 208"/>
                <p:cNvGrpSpPr>
                  <a:grpSpLocks/>
                </p:cNvGrpSpPr>
                <p:nvPr/>
              </p:nvGrpSpPr>
              <p:grpSpPr bwMode="auto">
                <a:xfrm>
                  <a:off x="2768" y="4783"/>
                  <a:ext cx="692" cy="365"/>
                  <a:chOff x="2768" y="4783"/>
                  <a:chExt cx="692" cy="365"/>
                </a:xfrm>
              </p:grpSpPr>
              <p:sp>
                <p:nvSpPr>
                  <p:cNvPr id="853" name="Rectangle 209"/>
                  <p:cNvSpPr>
                    <a:spLocks noChangeArrowheads="1"/>
                  </p:cNvSpPr>
                  <p:nvPr/>
                </p:nvSpPr>
                <p:spPr bwMode="auto">
                  <a:xfrm>
                    <a:off x="2796" y="4783"/>
                    <a:ext cx="636" cy="365"/>
                  </a:xfrm>
                  <a:prstGeom prst="rect">
                    <a:avLst/>
                  </a:prstGeom>
                  <a:noFill/>
                  <a:ln w="9525">
                    <a:noFill/>
                    <a:miter lim="800000"/>
                    <a:headEnd/>
                    <a:tailEnd/>
                  </a:ln>
                </p:spPr>
                <p:txBody>
                  <a:bodyPr/>
                  <a:lstStyle/>
                  <a:p>
                    <a:r>
                      <a:rPr lang="es-MX" sz="1200">
                        <a:latin typeface="+mn-lt"/>
                        <a:cs typeface="Times New Roman" pitchFamily="18" charset="0"/>
                      </a:rPr>
                      <a:t>0.45</a:t>
                    </a:r>
                    <a:endParaRPr lang="es-ES" sz="1200">
                      <a:latin typeface="+mn-lt"/>
                      <a:cs typeface="Times New Roman" pitchFamily="18" charset="0"/>
                    </a:endParaRPr>
                  </a:p>
                  <a:p>
                    <a:pPr eaLnBrk="0" hangingPunct="0"/>
                    <a:endParaRPr lang="es-ES" sz="1200">
                      <a:latin typeface="+mn-lt"/>
                    </a:endParaRPr>
                  </a:p>
                </p:txBody>
              </p:sp>
              <p:sp>
                <p:nvSpPr>
                  <p:cNvPr id="854" name="Rectangle 210"/>
                  <p:cNvSpPr>
                    <a:spLocks noChangeArrowheads="1"/>
                  </p:cNvSpPr>
                  <p:nvPr/>
                </p:nvSpPr>
                <p:spPr bwMode="auto">
                  <a:xfrm>
                    <a:off x="2768" y="4783"/>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8" name="Group 211"/>
                <p:cNvGrpSpPr>
                  <a:grpSpLocks/>
                </p:cNvGrpSpPr>
                <p:nvPr/>
              </p:nvGrpSpPr>
              <p:grpSpPr bwMode="auto">
                <a:xfrm>
                  <a:off x="0" y="5148"/>
                  <a:ext cx="692" cy="442"/>
                  <a:chOff x="0" y="5148"/>
                  <a:chExt cx="692" cy="442"/>
                </a:xfrm>
              </p:grpSpPr>
              <p:sp>
                <p:nvSpPr>
                  <p:cNvPr id="851" name="Rectangle 212"/>
                  <p:cNvSpPr>
                    <a:spLocks noChangeArrowheads="1"/>
                  </p:cNvSpPr>
                  <p:nvPr/>
                </p:nvSpPr>
                <p:spPr bwMode="auto">
                  <a:xfrm>
                    <a:off x="28" y="5148"/>
                    <a:ext cx="636" cy="442"/>
                  </a:xfrm>
                  <a:prstGeom prst="rect">
                    <a:avLst/>
                  </a:prstGeom>
                  <a:noFill/>
                  <a:ln w="9525">
                    <a:noFill/>
                    <a:miter lim="800000"/>
                    <a:headEnd/>
                    <a:tailEnd/>
                  </a:ln>
                </p:spPr>
                <p:txBody>
                  <a:bodyPr/>
                  <a:lstStyle/>
                  <a:p>
                    <a:r>
                      <a:rPr lang="es-MX" sz="1200">
                        <a:latin typeface="+mn-lt"/>
                        <a:cs typeface="Times New Roman" pitchFamily="18" charset="0"/>
                      </a:rPr>
                      <a:t>diclorodiflurometano</a:t>
                    </a:r>
                    <a:endParaRPr lang="es-ES" sz="1200">
                      <a:latin typeface="+mn-lt"/>
                      <a:cs typeface="Times New Roman" pitchFamily="18" charset="0"/>
                    </a:endParaRPr>
                  </a:p>
                  <a:p>
                    <a:pPr eaLnBrk="0" hangingPunct="0"/>
                    <a:endParaRPr lang="es-ES" sz="1200">
                      <a:latin typeface="+mn-lt"/>
                    </a:endParaRPr>
                  </a:p>
                </p:txBody>
              </p:sp>
              <p:sp>
                <p:nvSpPr>
                  <p:cNvPr id="852" name="Rectangle 213"/>
                  <p:cNvSpPr>
                    <a:spLocks noChangeArrowheads="1"/>
                  </p:cNvSpPr>
                  <p:nvPr/>
                </p:nvSpPr>
                <p:spPr bwMode="auto">
                  <a:xfrm>
                    <a:off x="0" y="5148"/>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69" name="Group 214"/>
                <p:cNvGrpSpPr>
                  <a:grpSpLocks/>
                </p:cNvGrpSpPr>
                <p:nvPr/>
              </p:nvGrpSpPr>
              <p:grpSpPr bwMode="auto">
                <a:xfrm>
                  <a:off x="692" y="5148"/>
                  <a:ext cx="692" cy="442"/>
                  <a:chOff x="692" y="5148"/>
                  <a:chExt cx="692" cy="442"/>
                </a:xfrm>
              </p:grpSpPr>
              <p:sp>
                <p:nvSpPr>
                  <p:cNvPr id="849" name="Rectangle 215"/>
                  <p:cNvSpPr>
                    <a:spLocks noChangeArrowheads="1"/>
                  </p:cNvSpPr>
                  <p:nvPr/>
                </p:nvSpPr>
                <p:spPr bwMode="auto">
                  <a:xfrm>
                    <a:off x="720" y="5148"/>
                    <a:ext cx="636" cy="442"/>
                  </a:xfrm>
                  <a:prstGeom prst="rect">
                    <a:avLst/>
                  </a:prstGeom>
                  <a:noFill/>
                  <a:ln w="9525">
                    <a:noFill/>
                    <a:miter lim="800000"/>
                    <a:headEnd/>
                    <a:tailEnd/>
                  </a:ln>
                </p:spPr>
                <p:txBody>
                  <a:bodyPr/>
                  <a:lstStyle/>
                  <a:p>
                    <a:r>
                      <a:rPr lang="es-MX" sz="1200">
                        <a:latin typeface="+mn-lt"/>
                        <a:cs typeface="Times New Roman" pitchFamily="18" charset="0"/>
                      </a:rPr>
                      <a:t>25</a:t>
                    </a:r>
                    <a:endParaRPr lang="es-ES" sz="1200">
                      <a:latin typeface="+mn-lt"/>
                      <a:cs typeface="Times New Roman" pitchFamily="18" charset="0"/>
                    </a:endParaRPr>
                  </a:p>
                  <a:p>
                    <a:pPr eaLnBrk="0" hangingPunct="0"/>
                    <a:endParaRPr lang="es-ES" sz="1200">
                      <a:latin typeface="+mn-lt"/>
                    </a:endParaRPr>
                  </a:p>
                </p:txBody>
              </p:sp>
              <p:sp>
                <p:nvSpPr>
                  <p:cNvPr id="850" name="Rectangle 216"/>
                  <p:cNvSpPr>
                    <a:spLocks noChangeArrowheads="1"/>
                  </p:cNvSpPr>
                  <p:nvPr/>
                </p:nvSpPr>
                <p:spPr bwMode="auto">
                  <a:xfrm>
                    <a:off x="692" y="5148"/>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0" name="Group 217"/>
                <p:cNvGrpSpPr>
                  <a:grpSpLocks/>
                </p:cNvGrpSpPr>
                <p:nvPr/>
              </p:nvGrpSpPr>
              <p:grpSpPr bwMode="auto">
                <a:xfrm>
                  <a:off x="1384" y="5148"/>
                  <a:ext cx="692" cy="442"/>
                  <a:chOff x="1384" y="5148"/>
                  <a:chExt cx="692" cy="442"/>
                </a:xfrm>
              </p:grpSpPr>
              <p:sp>
                <p:nvSpPr>
                  <p:cNvPr id="847" name="Rectangle 218"/>
                  <p:cNvSpPr>
                    <a:spLocks noChangeArrowheads="1"/>
                  </p:cNvSpPr>
                  <p:nvPr/>
                </p:nvSpPr>
                <p:spPr bwMode="auto">
                  <a:xfrm>
                    <a:off x="1412" y="5148"/>
                    <a:ext cx="636" cy="442"/>
                  </a:xfrm>
                  <a:prstGeom prst="rect">
                    <a:avLst/>
                  </a:prstGeom>
                  <a:noFill/>
                  <a:ln w="9525">
                    <a:noFill/>
                    <a:miter lim="800000"/>
                    <a:headEnd/>
                    <a:tailEnd/>
                  </a:ln>
                </p:spPr>
                <p:txBody>
                  <a:bodyPr/>
                  <a:lstStyle/>
                  <a:p>
                    <a:r>
                      <a:rPr lang="es-MX" sz="1200">
                        <a:latin typeface="+mn-lt"/>
                        <a:cs typeface="Times New Roman" pitchFamily="18" charset="0"/>
                      </a:rPr>
                      <a:t>16.44</a:t>
                    </a:r>
                    <a:endParaRPr lang="es-ES" sz="1200">
                      <a:latin typeface="+mn-lt"/>
                      <a:cs typeface="Times New Roman" pitchFamily="18" charset="0"/>
                    </a:endParaRPr>
                  </a:p>
                  <a:p>
                    <a:pPr eaLnBrk="0" hangingPunct="0"/>
                    <a:endParaRPr lang="es-ES" sz="1200">
                      <a:latin typeface="+mn-lt"/>
                    </a:endParaRPr>
                  </a:p>
                </p:txBody>
              </p:sp>
              <p:sp>
                <p:nvSpPr>
                  <p:cNvPr id="848" name="Rectangle 219"/>
                  <p:cNvSpPr>
                    <a:spLocks noChangeArrowheads="1"/>
                  </p:cNvSpPr>
                  <p:nvPr/>
                </p:nvSpPr>
                <p:spPr bwMode="auto">
                  <a:xfrm>
                    <a:off x="1384" y="5148"/>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1" name="Group 220"/>
                <p:cNvGrpSpPr>
                  <a:grpSpLocks/>
                </p:cNvGrpSpPr>
                <p:nvPr/>
              </p:nvGrpSpPr>
              <p:grpSpPr bwMode="auto">
                <a:xfrm>
                  <a:off x="2076" y="5148"/>
                  <a:ext cx="692" cy="442"/>
                  <a:chOff x="2076" y="5148"/>
                  <a:chExt cx="692" cy="442"/>
                </a:xfrm>
              </p:grpSpPr>
              <p:sp>
                <p:nvSpPr>
                  <p:cNvPr id="845" name="Rectangle 221"/>
                  <p:cNvSpPr>
                    <a:spLocks noChangeArrowheads="1"/>
                  </p:cNvSpPr>
                  <p:nvPr/>
                </p:nvSpPr>
                <p:spPr bwMode="auto">
                  <a:xfrm>
                    <a:off x="2104" y="5148"/>
                    <a:ext cx="636" cy="442"/>
                  </a:xfrm>
                  <a:prstGeom prst="rect">
                    <a:avLst/>
                  </a:prstGeom>
                  <a:noFill/>
                  <a:ln w="9525">
                    <a:noFill/>
                    <a:miter lim="800000"/>
                    <a:headEnd/>
                    <a:tailEnd/>
                  </a:ln>
                </p:spPr>
                <p:txBody>
                  <a:bodyPr/>
                  <a:lstStyle/>
                  <a:p>
                    <a:r>
                      <a:rPr lang="es-MX" sz="1200">
                        <a:latin typeface="+mn-lt"/>
                        <a:cs typeface="Times New Roman" pitchFamily="18" charset="0"/>
                      </a:rPr>
                      <a:t>43.99</a:t>
                    </a:r>
                    <a:endParaRPr lang="es-ES" sz="1200">
                      <a:latin typeface="+mn-lt"/>
                      <a:cs typeface="Times New Roman" pitchFamily="18" charset="0"/>
                    </a:endParaRPr>
                  </a:p>
                  <a:p>
                    <a:pPr eaLnBrk="0" hangingPunct="0"/>
                    <a:endParaRPr lang="es-ES" sz="1200">
                      <a:latin typeface="+mn-lt"/>
                    </a:endParaRPr>
                  </a:p>
                </p:txBody>
              </p:sp>
              <p:sp>
                <p:nvSpPr>
                  <p:cNvPr id="846" name="Rectangle 222"/>
                  <p:cNvSpPr>
                    <a:spLocks noChangeArrowheads="1"/>
                  </p:cNvSpPr>
                  <p:nvPr/>
                </p:nvSpPr>
                <p:spPr bwMode="auto">
                  <a:xfrm>
                    <a:off x="2076" y="5148"/>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2" name="Group 223"/>
                <p:cNvGrpSpPr>
                  <a:grpSpLocks/>
                </p:cNvGrpSpPr>
                <p:nvPr/>
              </p:nvGrpSpPr>
              <p:grpSpPr bwMode="auto">
                <a:xfrm>
                  <a:off x="2768" y="5148"/>
                  <a:ext cx="692" cy="442"/>
                  <a:chOff x="2768" y="5148"/>
                  <a:chExt cx="692" cy="442"/>
                </a:xfrm>
              </p:grpSpPr>
              <p:sp>
                <p:nvSpPr>
                  <p:cNvPr id="843" name="Rectangle 224"/>
                  <p:cNvSpPr>
                    <a:spLocks noChangeArrowheads="1"/>
                  </p:cNvSpPr>
                  <p:nvPr/>
                </p:nvSpPr>
                <p:spPr bwMode="auto">
                  <a:xfrm>
                    <a:off x="2796" y="5148"/>
                    <a:ext cx="636" cy="442"/>
                  </a:xfrm>
                  <a:prstGeom prst="rect">
                    <a:avLst/>
                  </a:prstGeom>
                  <a:noFill/>
                  <a:ln w="9525">
                    <a:noFill/>
                    <a:miter lim="800000"/>
                    <a:headEnd/>
                    <a:tailEnd/>
                  </a:ln>
                </p:spPr>
                <p:txBody>
                  <a:bodyPr/>
                  <a:lstStyle/>
                  <a:p>
                    <a:r>
                      <a:rPr lang="es-MX" sz="1200">
                        <a:latin typeface="+mn-lt"/>
                        <a:cs typeface="Times New Roman" pitchFamily="18" charset="0"/>
                      </a:rPr>
                      <a:t>0.19</a:t>
                    </a:r>
                    <a:endParaRPr lang="es-ES" sz="1200">
                      <a:latin typeface="+mn-lt"/>
                      <a:cs typeface="Times New Roman" pitchFamily="18" charset="0"/>
                    </a:endParaRPr>
                  </a:p>
                  <a:p>
                    <a:pPr eaLnBrk="0" hangingPunct="0"/>
                    <a:endParaRPr lang="es-ES" sz="1200">
                      <a:latin typeface="+mn-lt"/>
                    </a:endParaRPr>
                  </a:p>
                </p:txBody>
              </p:sp>
              <p:sp>
                <p:nvSpPr>
                  <p:cNvPr id="844" name="Rectangle 225"/>
                  <p:cNvSpPr>
                    <a:spLocks noChangeArrowheads="1"/>
                  </p:cNvSpPr>
                  <p:nvPr/>
                </p:nvSpPr>
                <p:spPr bwMode="auto">
                  <a:xfrm>
                    <a:off x="2768" y="5148"/>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3" name="Group 226"/>
                <p:cNvGrpSpPr>
                  <a:grpSpLocks/>
                </p:cNvGrpSpPr>
                <p:nvPr/>
              </p:nvGrpSpPr>
              <p:grpSpPr bwMode="auto">
                <a:xfrm>
                  <a:off x="0" y="5590"/>
                  <a:ext cx="692" cy="365"/>
                  <a:chOff x="0" y="5590"/>
                  <a:chExt cx="692" cy="365"/>
                </a:xfrm>
              </p:grpSpPr>
              <p:sp>
                <p:nvSpPr>
                  <p:cNvPr id="841" name="Rectangle 227"/>
                  <p:cNvSpPr>
                    <a:spLocks noChangeArrowheads="1"/>
                  </p:cNvSpPr>
                  <p:nvPr/>
                </p:nvSpPr>
                <p:spPr bwMode="auto">
                  <a:xfrm>
                    <a:off x="28" y="5590"/>
                    <a:ext cx="636" cy="365"/>
                  </a:xfrm>
                  <a:prstGeom prst="rect">
                    <a:avLst/>
                  </a:prstGeom>
                  <a:noFill/>
                  <a:ln w="9525">
                    <a:noFill/>
                    <a:miter lim="800000"/>
                    <a:headEnd/>
                    <a:tailEnd/>
                  </a:ln>
                </p:spPr>
                <p:txBody>
                  <a:bodyPr/>
                  <a:lstStyle/>
                  <a:p>
                    <a:r>
                      <a:rPr lang="es-MX" sz="1200">
                        <a:latin typeface="+mn-lt"/>
                        <a:cs typeface="Times New Roman" pitchFamily="18" charset="0"/>
                      </a:rPr>
                      <a:t>metil-etil-cetona</a:t>
                    </a:r>
                    <a:endParaRPr lang="es-ES" sz="1200">
                      <a:latin typeface="+mn-lt"/>
                      <a:cs typeface="Times New Roman" pitchFamily="18" charset="0"/>
                    </a:endParaRPr>
                  </a:p>
                  <a:p>
                    <a:pPr eaLnBrk="0" hangingPunct="0"/>
                    <a:endParaRPr lang="es-ES" sz="1200">
                      <a:latin typeface="+mn-lt"/>
                    </a:endParaRPr>
                  </a:p>
                </p:txBody>
              </p:sp>
              <p:sp>
                <p:nvSpPr>
                  <p:cNvPr id="842" name="Rectangle 228"/>
                  <p:cNvSpPr>
                    <a:spLocks noChangeArrowheads="1"/>
                  </p:cNvSpPr>
                  <p:nvPr/>
                </p:nvSpPr>
                <p:spPr bwMode="auto">
                  <a:xfrm>
                    <a:off x="0" y="559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4" name="Group 229"/>
                <p:cNvGrpSpPr>
                  <a:grpSpLocks/>
                </p:cNvGrpSpPr>
                <p:nvPr/>
              </p:nvGrpSpPr>
              <p:grpSpPr bwMode="auto">
                <a:xfrm>
                  <a:off x="692" y="5590"/>
                  <a:ext cx="692" cy="365"/>
                  <a:chOff x="692" y="5590"/>
                  <a:chExt cx="692" cy="365"/>
                </a:xfrm>
              </p:grpSpPr>
              <p:sp>
                <p:nvSpPr>
                  <p:cNvPr id="839" name="Rectangle 230"/>
                  <p:cNvSpPr>
                    <a:spLocks noChangeArrowheads="1"/>
                  </p:cNvSpPr>
                  <p:nvPr/>
                </p:nvSpPr>
                <p:spPr bwMode="auto">
                  <a:xfrm>
                    <a:off x="720" y="5590"/>
                    <a:ext cx="636" cy="365"/>
                  </a:xfrm>
                  <a:prstGeom prst="rect">
                    <a:avLst/>
                  </a:prstGeom>
                  <a:noFill/>
                  <a:ln w="9525">
                    <a:noFill/>
                    <a:miter lim="800000"/>
                    <a:headEnd/>
                    <a:tailEnd/>
                  </a:ln>
                </p:spPr>
                <p:txBody>
                  <a:bodyPr/>
                  <a:lstStyle/>
                  <a:p>
                    <a:r>
                      <a:rPr lang="es-MX" sz="1200">
                        <a:latin typeface="+mn-lt"/>
                        <a:cs typeface="Times New Roman" pitchFamily="18" charset="0"/>
                      </a:rPr>
                      <a:t>24</a:t>
                    </a:r>
                    <a:endParaRPr lang="es-ES" sz="1200">
                      <a:latin typeface="+mn-lt"/>
                      <a:cs typeface="Times New Roman" pitchFamily="18" charset="0"/>
                    </a:endParaRPr>
                  </a:p>
                  <a:p>
                    <a:pPr eaLnBrk="0" hangingPunct="0"/>
                    <a:endParaRPr lang="es-ES" sz="1200">
                      <a:latin typeface="+mn-lt"/>
                    </a:endParaRPr>
                  </a:p>
                </p:txBody>
              </p:sp>
              <p:sp>
                <p:nvSpPr>
                  <p:cNvPr id="840" name="Rectangle 231"/>
                  <p:cNvSpPr>
                    <a:spLocks noChangeArrowheads="1"/>
                  </p:cNvSpPr>
                  <p:nvPr/>
                </p:nvSpPr>
                <p:spPr bwMode="auto">
                  <a:xfrm>
                    <a:off x="692" y="559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5" name="Group 232"/>
                <p:cNvGrpSpPr>
                  <a:grpSpLocks/>
                </p:cNvGrpSpPr>
                <p:nvPr/>
              </p:nvGrpSpPr>
              <p:grpSpPr bwMode="auto">
                <a:xfrm>
                  <a:off x="1384" y="5590"/>
                  <a:ext cx="692" cy="365"/>
                  <a:chOff x="1384" y="5590"/>
                  <a:chExt cx="692" cy="365"/>
                </a:xfrm>
              </p:grpSpPr>
              <p:sp>
                <p:nvSpPr>
                  <p:cNvPr id="837" name="Rectangle 233"/>
                  <p:cNvSpPr>
                    <a:spLocks noChangeArrowheads="1"/>
                  </p:cNvSpPr>
                  <p:nvPr/>
                </p:nvSpPr>
                <p:spPr bwMode="auto">
                  <a:xfrm>
                    <a:off x="1412" y="5590"/>
                    <a:ext cx="636" cy="365"/>
                  </a:xfrm>
                  <a:prstGeom prst="rect">
                    <a:avLst/>
                  </a:prstGeom>
                  <a:noFill/>
                  <a:ln w="9525">
                    <a:noFill/>
                    <a:miter lim="800000"/>
                    <a:headEnd/>
                    <a:tailEnd/>
                  </a:ln>
                </p:spPr>
                <p:txBody>
                  <a:bodyPr/>
                  <a:lstStyle/>
                  <a:p>
                    <a:r>
                      <a:rPr lang="es-MX" sz="1200">
                        <a:latin typeface="+mn-lt"/>
                        <a:cs typeface="Times New Roman" pitchFamily="18" charset="0"/>
                      </a:rPr>
                      <a:t>10.03</a:t>
                    </a:r>
                    <a:endParaRPr lang="es-ES" sz="1200">
                      <a:latin typeface="+mn-lt"/>
                      <a:cs typeface="Times New Roman" pitchFamily="18" charset="0"/>
                    </a:endParaRPr>
                  </a:p>
                  <a:p>
                    <a:pPr eaLnBrk="0" hangingPunct="0"/>
                    <a:endParaRPr lang="es-ES" sz="1200">
                      <a:latin typeface="+mn-lt"/>
                    </a:endParaRPr>
                  </a:p>
                </p:txBody>
              </p:sp>
              <p:sp>
                <p:nvSpPr>
                  <p:cNvPr id="838" name="Rectangle 234"/>
                  <p:cNvSpPr>
                    <a:spLocks noChangeArrowheads="1"/>
                  </p:cNvSpPr>
                  <p:nvPr/>
                </p:nvSpPr>
                <p:spPr bwMode="auto">
                  <a:xfrm>
                    <a:off x="1384" y="559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6" name="Group 235"/>
                <p:cNvGrpSpPr>
                  <a:grpSpLocks/>
                </p:cNvGrpSpPr>
                <p:nvPr/>
              </p:nvGrpSpPr>
              <p:grpSpPr bwMode="auto">
                <a:xfrm>
                  <a:off x="2076" y="5590"/>
                  <a:ext cx="692" cy="365"/>
                  <a:chOff x="2076" y="5590"/>
                  <a:chExt cx="692" cy="365"/>
                </a:xfrm>
              </p:grpSpPr>
              <p:sp>
                <p:nvSpPr>
                  <p:cNvPr id="835" name="Rectangle 236"/>
                  <p:cNvSpPr>
                    <a:spLocks noChangeArrowheads="1"/>
                  </p:cNvSpPr>
                  <p:nvPr/>
                </p:nvSpPr>
                <p:spPr bwMode="auto">
                  <a:xfrm>
                    <a:off x="2104" y="5590"/>
                    <a:ext cx="636" cy="365"/>
                  </a:xfrm>
                  <a:prstGeom prst="rect">
                    <a:avLst/>
                  </a:prstGeom>
                  <a:noFill/>
                  <a:ln w="9525">
                    <a:noFill/>
                    <a:miter lim="800000"/>
                    <a:headEnd/>
                    <a:tailEnd/>
                  </a:ln>
                </p:spPr>
                <p:txBody>
                  <a:bodyPr/>
                  <a:lstStyle/>
                  <a:p>
                    <a:r>
                      <a:rPr lang="es-MX" sz="1200">
                        <a:latin typeface="+mn-lt"/>
                        <a:cs typeface="Times New Roman" pitchFamily="18" charset="0"/>
                      </a:rPr>
                      <a:t>57.5</a:t>
                    </a:r>
                    <a:endParaRPr lang="es-ES" sz="1200">
                      <a:latin typeface="+mn-lt"/>
                      <a:cs typeface="Times New Roman" pitchFamily="18" charset="0"/>
                    </a:endParaRPr>
                  </a:p>
                  <a:p>
                    <a:pPr eaLnBrk="0" hangingPunct="0"/>
                    <a:endParaRPr lang="es-ES" sz="1200">
                      <a:latin typeface="+mn-lt"/>
                    </a:endParaRPr>
                  </a:p>
                </p:txBody>
              </p:sp>
              <p:sp>
                <p:nvSpPr>
                  <p:cNvPr id="836" name="Rectangle 237"/>
                  <p:cNvSpPr>
                    <a:spLocks noChangeArrowheads="1"/>
                  </p:cNvSpPr>
                  <p:nvPr/>
                </p:nvSpPr>
                <p:spPr bwMode="auto">
                  <a:xfrm>
                    <a:off x="2076" y="559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7" name="Group 238"/>
                <p:cNvGrpSpPr>
                  <a:grpSpLocks/>
                </p:cNvGrpSpPr>
                <p:nvPr/>
              </p:nvGrpSpPr>
              <p:grpSpPr bwMode="auto">
                <a:xfrm>
                  <a:off x="2768" y="5590"/>
                  <a:ext cx="692" cy="365"/>
                  <a:chOff x="2768" y="5590"/>
                  <a:chExt cx="692" cy="365"/>
                </a:xfrm>
              </p:grpSpPr>
              <p:sp>
                <p:nvSpPr>
                  <p:cNvPr id="833" name="Rectangle 239"/>
                  <p:cNvSpPr>
                    <a:spLocks noChangeArrowheads="1"/>
                  </p:cNvSpPr>
                  <p:nvPr/>
                </p:nvSpPr>
                <p:spPr bwMode="auto">
                  <a:xfrm>
                    <a:off x="2796" y="5590"/>
                    <a:ext cx="636" cy="365"/>
                  </a:xfrm>
                  <a:prstGeom prst="rect">
                    <a:avLst/>
                  </a:prstGeom>
                  <a:noFill/>
                  <a:ln w="9525">
                    <a:noFill/>
                    <a:miter lim="800000"/>
                    <a:headEnd/>
                    <a:tailEnd/>
                  </a:ln>
                </p:spPr>
                <p:txBody>
                  <a:bodyPr/>
                  <a:lstStyle/>
                  <a:p>
                    <a:r>
                      <a:rPr lang="es-MX" sz="1200">
                        <a:latin typeface="+mn-lt"/>
                        <a:cs typeface="Times New Roman" pitchFamily="18" charset="0"/>
                      </a:rPr>
                      <a:t>---</a:t>
                    </a:r>
                    <a:endParaRPr lang="es-ES" sz="1200">
                      <a:latin typeface="+mn-lt"/>
                      <a:cs typeface="Times New Roman" pitchFamily="18" charset="0"/>
                    </a:endParaRPr>
                  </a:p>
                  <a:p>
                    <a:pPr eaLnBrk="0" hangingPunct="0"/>
                    <a:endParaRPr lang="es-ES" sz="1200">
                      <a:latin typeface="+mn-lt"/>
                    </a:endParaRPr>
                  </a:p>
                </p:txBody>
              </p:sp>
              <p:sp>
                <p:nvSpPr>
                  <p:cNvPr id="834" name="Rectangle 240"/>
                  <p:cNvSpPr>
                    <a:spLocks noChangeArrowheads="1"/>
                  </p:cNvSpPr>
                  <p:nvPr/>
                </p:nvSpPr>
                <p:spPr bwMode="auto">
                  <a:xfrm>
                    <a:off x="2768" y="559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8" name="Group 241"/>
                <p:cNvGrpSpPr>
                  <a:grpSpLocks/>
                </p:cNvGrpSpPr>
                <p:nvPr/>
              </p:nvGrpSpPr>
              <p:grpSpPr bwMode="auto">
                <a:xfrm>
                  <a:off x="0" y="5955"/>
                  <a:ext cx="692" cy="365"/>
                  <a:chOff x="0" y="5955"/>
                  <a:chExt cx="692" cy="365"/>
                </a:xfrm>
              </p:grpSpPr>
              <p:sp>
                <p:nvSpPr>
                  <p:cNvPr id="831" name="Rectangle 242"/>
                  <p:cNvSpPr>
                    <a:spLocks noChangeArrowheads="1"/>
                  </p:cNvSpPr>
                  <p:nvPr/>
                </p:nvSpPr>
                <p:spPr bwMode="auto">
                  <a:xfrm>
                    <a:off x="28" y="5955"/>
                    <a:ext cx="636" cy="365"/>
                  </a:xfrm>
                  <a:prstGeom prst="rect">
                    <a:avLst/>
                  </a:prstGeom>
                  <a:noFill/>
                  <a:ln w="9525">
                    <a:noFill/>
                    <a:miter lim="800000"/>
                    <a:headEnd/>
                    <a:tailEnd/>
                  </a:ln>
                </p:spPr>
                <p:txBody>
                  <a:bodyPr/>
                  <a:lstStyle/>
                  <a:p>
                    <a:r>
                      <a:rPr lang="es-MX" sz="1200">
                        <a:latin typeface="+mn-lt"/>
                        <a:cs typeface="Times New Roman" pitchFamily="18" charset="0"/>
                      </a:rPr>
                      <a:t>dicloroflurometano</a:t>
                    </a:r>
                    <a:endParaRPr lang="es-ES" sz="1200">
                      <a:latin typeface="+mn-lt"/>
                      <a:cs typeface="Times New Roman" pitchFamily="18" charset="0"/>
                    </a:endParaRPr>
                  </a:p>
                  <a:p>
                    <a:pPr eaLnBrk="0" hangingPunct="0"/>
                    <a:endParaRPr lang="es-ES" sz="1200">
                      <a:latin typeface="+mn-lt"/>
                    </a:endParaRPr>
                  </a:p>
                </p:txBody>
              </p:sp>
              <p:sp>
                <p:nvSpPr>
                  <p:cNvPr id="832" name="Rectangle 243"/>
                  <p:cNvSpPr>
                    <a:spLocks noChangeArrowheads="1"/>
                  </p:cNvSpPr>
                  <p:nvPr/>
                </p:nvSpPr>
                <p:spPr bwMode="auto">
                  <a:xfrm>
                    <a:off x="0" y="595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79" name="Group 244"/>
                <p:cNvGrpSpPr>
                  <a:grpSpLocks/>
                </p:cNvGrpSpPr>
                <p:nvPr/>
              </p:nvGrpSpPr>
              <p:grpSpPr bwMode="auto">
                <a:xfrm>
                  <a:off x="692" y="5955"/>
                  <a:ext cx="692" cy="365"/>
                  <a:chOff x="692" y="5955"/>
                  <a:chExt cx="692" cy="365"/>
                </a:xfrm>
              </p:grpSpPr>
              <p:sp>
                <p:nvSpPr>
                  <p:cNvPr id="829" name="Rectangle 245"/>
                  <p:cNvSpPr>
                    <a:spLocks noChangeArrowheads="1"/>
                  </p:cNvSpPr>
                  <p:nvPr/>
                </p:nvSpPr>
                <p:spPr bwMode="auto">
                  <a:xfrm>
                    <a:off x="720" y="5955"/>
                    <a:ext cx="636" cy="365"/>
                  </a:xfrm>
                  <a:prstGeom prst="rect">
                    <a:avLst/>
                  </a:prstGeom>
                  <a:noFill/>
                  <a:ln w="9525">
                    <a:noFill/>
                    <a:miter lim="800000"/>
                    <a:headEnd/>
                    <a:tailEnd/>
                  </a:ln>
                </p:spPr>
                <p:txBody>
                  <a:bodyPr/>
                  <a:lstStyle/>
                  <a:p>
                    <a:r>
                      <a:rPr lang="es-MX" sz="1200">
                        <a:latin typeface="+mn-lt"/>
                        <a:cs typeface="Times New Roman" pitchFamily="18" charset="0"/>
                      </a:rPr>
                      <a:t>24</a:t>
                    </a:r>
                    <a:endParaRPr lang="es-ES" sz="1200">
                      <a:latin typeface="+mn-lt"/>
                      <a:cs typeface="Times New Roman" pitchFamily="18" charset="0"/>
                    </a:endParaRPr>
                  </a:p>
                  <a:p>
                    <a:pPr eaLnBrk="0" hangingPunct="0"/>
                    <a:endParaRPr lang="es-ES" sz="1200">
                      <a:latin typeface="+mn-lt"/>
                    </a:endParaRPr>
                  </a:p>
                </p:txBody>
              </p:sp>
              <p:sp>
                <p:nvSpPr>
                  <p:cNvPr id="830" name="Rectangle 246"/>
                  <p:cNvSpPr>
                    <a:spLocks noChangeArrowheads="1"/>
                  </p:cNvSpPr>
                  <p:nvPr/>
                </p:nvSpPr>
                <p:spPr bwMode="auto">
                  <a:xfrm>
                    <a:off x="692" y="595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0" name="Group 247"/>
                <p:cNvGrpSpPr>
                  <a:grpSpLocks/>
                </p:cNvGrpSpPr>
                <p:nvPr/>
              </p:nvGrpSpPr>
              <p:grpSpPr bwMode="auto">
                <a:xfrm>
                  <a:off x="1384" y="5955"/>
                  <a:ext cx="692" cy="365"/>
                  <a:chOff x="1384" y="5955"/>
                  <a:chExt cx="692" cy="365"/>
                </a:xfrm>
              </p:grpSpPr>
              <p:sp>
                <p:nvSpPr>
                  <p:cNvPr id="827" name="Rectangle 248"/>
                  <p:cNvSpPr>
                    <a:spLocks noChangeArrowheads="1"/>
                  </p:cNvSpPr>
                  <p:nvPr/>
                </p:nvSpPr>
                <p:spPr bwMode="auto">
                  <a:xfrm>
                    <a:off x="1412" y="5955"/>
                    <a:ext cx="636" cy="365"/>
                  </a:xfrm>
                  <a:prstGeom prst="rect">
                    <a:avLst/>
                  </a:prstGeom>
                  <a:noFill/>
                  <a:ln w="9525">
                    <a:noFill/>
                    <a:miter lim="800000"/>
                    <a:headEnd/>
                    <a:tailEnd/>
                  </a:ln>
                </p:spPr>
                <p:txBody>
                  <a:bodyPr/>
                  <a:lstStyle/>
                  <a:p>
                    <a:r>
                      <a:rPr lang="es-MX" sz="1200">
                        <a:latin typeface="+mn-lt"/>
                        <a:cs typeface="Times New Roman" pitchFamily="18" charset="0"/>
                      </a:rPr>
                      <a:t>1.40</a:t>
                    </a:r>
                    <a:endParaRPr lang="es-ES" sz="1200">
                      <a:latin typeface="+mn-lt"/>
                      <a:cs typeface="Times New Roman" pitchFamily="18" charset="0"/>
                    </a:endParaRPr>
                  </a:p>
                  <a:p>
                    <a:pPr eaLnBrk="0" hangingPunct="0"/>
                    <a:endParaRPr lang="es-ES" sz="1200">
                      <a:latin typeface="+mn-lt"/>
                    </a:endParaRPr>
                  </a:p>
                </p:txBody>
              </p:sp>
              <p:sp>
                <p:nvSpPr>
                  <p:cNvPr id="828" name="Rectangle 249"/>
                  <p:cNvSpPr>
                    <a:spLocks noChangeArrowheads="1"/>
                  </p:cNvSpPr>
                  <p:nvPr/>
                </p:nvSpPr>
                <p:spPr bwMode="auto">
                  <a:xfrm>
                    <a:off x="1384" y="595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1" name="Group 250"/>
                <p:cNvGrpSpPr>
                  <a:grpSpLocks/>
                </p:cNvGrpSpPr>
                <p:nvPr/>
              </p:nvGrpSpPr>
              <p:grpSpPr bwMode="auto">
                <a:xfrm>
                  <a:off x="2076" y="5955"/>
                  <a:ext cx="692" cy="365"/>
                  <a:chOff x="2076" y="5955"/>
                  <a:chExt cx="692" cy="365"/>
                </a:xfrm>
              </p:grpSpPr>
              <p:sp>
                <p:nvSpPr>
                  <p:cNvPr id="825" name="Rectangle 251"/>
                  <p:cNvSpPr>
                    <a:spLocks noChangeArrowheads="1"/>
                  </p:cNvSpPr>
                  <p:nvPr/>
                </p:nvSpPr>
                <p:spPr bwMode="auto">
                  <a:xfrm>
                    <a:off x="2104" y="5955"/>
                    <a:ext cx="636" cy="365"/>
                  </a:xfrm>
                  <a:prstGeom prst="rect">
                    <a:avLst/>
                  </a:prstGeom>
                  <a:noFill/>
                  <a:ln w="9525">
                    <a:noFill/>
                    <a:miter lim="800000"/>
                    <a:headEnd/>
                    <a:tailEnd/>
                  </a:ln>
                </p:spPr>
                <p:txBody>
                  <a:bodyPr/>
                  <a:lstStyle/>
                  <a:p>
                    <a:r>
                      <a:rPr lang="es-MX" sz="1200">
                        <a:latin typeface="+mn-lt"/>
                        <a:cs typeface="Times New Roman" pitchFamily="18" charset="0"/>
                      </a:rPr>
                      <a:t>26.11</a:t>
                    </a:r>
                    <a:endParaRPr lang="es-ES" sz="1200">
                      <a:latin typeface="+mn-lt"/>
                      <a:cs typeface="Times New Roman" pitchFamily="18" charset="0"/>
                    </a:endParaRPr>
                  </a:p>
                  <a:p>
                    <a:pPr eaLnBrk="0" hangingPunct="0"/>
                    <a:endParaRPr lang="es-ES" sz="1200">
                      <a:latin typeface="+mn-lt"/>
                    </a:endParaRPr>
                  </a:p>
                </p:txBody>
              </p:sp>
              <p:sp>
                <p:nvSpPr>
                  <p:cNvPr id="826" name="Rectangle 252"/>
                  <p:cNvSpPr>
                    <a:spLocks noChangeArrowheads="1"/>
                  </p:cNvSpPr>
                  <p:nvPr/>
                </p:nvSpPr>
                <p:spPr bwMode="auto">
                  <a:xfrm>
                    <a:off x="2076" y="595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2" name="Group 253"/>
                <p:cNvGrpSpPr>
                  <a:grpSpLocks/>
                </p:cNvGrpSpPr>
                <p:nvPr/>
              </p:nvGrpSpPr>
              <p:grpSpPr bwMode="auto">
                <a:xfrm>
                  <a:off x="2768" y="5955"/>
                  <a:ext cx="692" cy="365"/>
                  <a:chOff x="2768" y="5955"/>
                  <a:chExt cx="692" cy="365"/>
                </a:xfrm>
              </p:grpSpPr>
              <p:sp>
                <p:nvSpPr>
                  <p:cNvPr id="823" name="Rectangle 254"/>
                  <p:cNvSpPr>
                    <a:spLocks noChangeArrowheads="1"/>
                  </p:cNvSpPr>
                  <p:nvPr/>
                </p:nvSpPr>
                <p:spPr bwMode="auto">
                  <a:xfrm>
                    <a:off x="2796" y="5955"/>
                    <a:ext cx="636" cy="365"/>
                  </a:xfrm>
                  <a:prstGeom prst="rect">
                    <a:avLst/>
                  </a:prstGeom>
                  <a:noFill/>
                  <a:ln w="9525">
                    <a:noFill/>
                    <a:miter lim="800000"/>
                    <a:headEnd/>
                    <a:tailEnd/>
                  </a:ln>
                </p:spPr>
                <p:txBody>
                  <a:bodyPr/>
                  <a:lstStyle/>
                  <a:p>
                    <a:r>
                      <a:rPr lang="es-MX" sz="1200">
                        <a:latin typeface="+mn-lt"/>
                        <a:cs typeface="Times New Roman" pitchFamily="18" charset="0"/>
                      </a:rPr>
                      <a:t>---</a:t>
                    </a:r>
                    <a:endParaRPr lang="es-ES" sz="1200">
                      <a:latin typeface="+mn-lt"/>
                      <a:cs typeface="Times New Roman" pitchFamily="18" charset="0"/>
                    </a:endParaRPr>
                  </a:p>
                  <a:p>
                    <a:pPr eaLnBrk="0" hangingPunct="0"/>
                    <a:endParaRPr lang="es-ES" sz="1200">
                      <a:latin typeface="+mn-lt"/>
                    </a:endParaRPr>
                  </a:p>
                </p:txBody>
              </p:sp>
              <p:sp>
                <p:nvSpPr>
                  <p:cNvPr id="824" name="Rectangle 255"/>
                  <p:cNvSpPr>
                    <a:spLocks noChangeArrowheads="1"/>
                  </p:cNvSpPr>
                  <p:nvPr/>
                </p:nvSpPr>
                <p:spPr bwMode="auto">
                  <a:xfrm>
                    <a:off x="2768" y="595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3" name="Group 256"/>
                <p:cNvGrpSpPr>
                  <a:grpSpLocks/>
                </p:cNvGrpSpPr>
                <p:nvPr/>
              </p:nvGrpSpPr>
              <p:grpSpPr bwMode="auto">
                <a:xfrm>
                  <a:off x="0" y="6320"/>
                  <a:ext cx="692" cy="365"/>
                  <a:chOff x="0" y="6320"/>
                  <a:chExt cx="692" cy="365"/>
                </a:xfrm>
              </p:grpSpPr>
              <p:sp>
                <p:nvSpPr>
                  <p:cNvPr id="821" name="Rectangle 257"/>
                  <p:cNvSpPr>
                    <a:spLocks noChangeArrowheads="1"/>
                  </p:cNvSpPr>
                  <p:nvPr/>
                </p:nvSpPr>
                <p:spPr bwMode="auto">
                  <a:xfrm>
                    <a:off x="28" y="6320"/>
                    <a:ext cx="636" cy="365"/>
                  </a:xfrm>
                  <a:prstGeom prst="rect">
                    <a:avLst/>
                  </a:prstGeom>
                  <a:noFill/>
                  <a:ln w="9525">
                    <a:noFill/>
                    <a:miter lim="800000"/>
                    <a:headEnd/>
                    <a:tailEnd/>
                  </a:ln>
                </p:spPr>
                <p:txBody>
                  <a:bodyPr/>
                  <a:lstStyle/>
                  <a:p>
                    <a:r>
                      <a:rPr lang="es-MX" sz="1200">
                        <a:latin typeface="+mn-lt"/>
                        <a:cs typeface="Times New Roman" pitchFamily="18" charset="0"/>
                      </a:rPr>
                      <a:t>clorometano</a:t>
                    </a:r>
                    <a:endParaRPr lang="es-ES" sz="1200">
                      <a:latin typeface="+mn-lt"/>
                      <a:cs typeface="Times New Roman" pitchFamily="18" charset="0"/>
                    </a:endParaRPr>
                  </a:p>
                  <a:p>
                    <a:pPr eaLnBrk="0" hangingPunct="0"/>
                    <a:endParaRPr lang="es-ES" sz="1200">
                      <a:latin typeface="+mn-lt"/>
                    </a:endParaRPr>
                  </a:p>
                </p:txBody>
              </p:sp>
              <p:sp>
                <p:nvSpPr>
                  <p:cNvPr id="822" name="Rectangle 258"/>
                  <p:cNvSpPr>
                    <a:spLocks noChangeArrowheads="1"/>
                  </p:cNvSpPr>
                  <p:nvPr/>
                </p:nvSpPr>
                <p:spPr bwMode="auto">
                  <a:xfrm>
                    <a:off x="0" y="632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4" name="Group 259"/>
                <p:cNvGrpSpPr>
                  <a:grpSpLocks/>
                </p:cNvGrpSpPr>
                <p:nvPr/>
              </p:nvGrpSpPr>
              <p:grpSpPr bwMode="auto">
                <a:xfrm>
                  <a:off x="692" y="6320"/>
                  <a:ext cx="692" cy="365"/>
                  <a:chOff x="692" y="6320"/>
                  <a:chExt cx="692" cy="365"/>
                </a:xfrm>
              </p:grpSpPr>
              <p:sp>
                <p:nvSpPr>
                  <p:cNvPr id="819" name="Rectangle 260"/>
                  <p:cNvSpPr>
                    <a:spLocks noChangeArrowheads="1"/>
                  </p:cNvSpPr>
                  <p:nvPr/>
                </p:nvSpPr>
                <p:spPr bwMode="auto">
                  <a:xfrm>
                    <a:off x="720" y="6320"/>
                    <a:ext cx="636" cy="365"/>
                  </a:xfrm>
                  <a:prstGeom prst="rect">
                    <a:avLst/>
                  </a:prstGeom>
                  <a:noFill/>
                  <a:ln w="9525">
                    <a:noFill/>
                    <a:miter lim="800000"/>
                    <a:headEnd/>
                    <a:tailEnd/>
                  </a:ln>
                </p:spPr>
                <p:txBody>
                  <a:bodyPr/>
                  <a:lstStyle/>
                  <a:p>
                    <a:r>
                      <a:rPr lang="es-MX" sz="1200">
                        <a:latin typeface="+mn-lt"/>
                        <a:cs typeface="Times New Roman" pitchFamily="18" charset="0"/>
                      </a:rPr>
                      <a:t>23</a:t>
                    </a:r>
                    <a:endParaRPr lang="es-ES" sz="1200">
                      <a:latin typeface="+mn-lt"/>
                      <a:cs typeface="Times New Roman" pitchFamily="18" charset="0"/>
                    </a:endParaRPr>
                  </a:p>
                  <a:p>
                    <a:pPr eaLnBrk="0" hangingPunct="0"/>
                    <a:endParaRPr lang="es-ES" sz="1200">
                      <a:latin typeface="+mn-lt"/>
                    </a:endParaRPr>
                  </a:p>
                </p:txBody>
              </p:sp>
              <p:sp>
                <p:nvSpPr>
                  <p:cNvPr id="820" name="Rectangle 261"/>
                  <p:cNvSpPr>
                    <a:spLocks noChangeArrowheads="1"/>
                  </p:cNvSpPr>
                  <p:nvPr/>
                </p:nvSpPr>
                <p:spPr bwMode="auto">
                  <a:xfrm>
                    <a:off x="692" y="632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5" name="Group 262"/>
                <p:cNvGrpSpPr>
                  <a:grpSpLocks/>
                </p:cNvGrpSpPr>
                <p:nvPr/>
              </p:nvGrpSpPr>
              <p:grpSpPr bwMode="auto">
                <a:xfrm>
                  <a:off x="1384" y="6320"/>
                  <a:ext cx="692" cy="365"/>
                  <a:chOff x="1384" y="6320"/>
                  <a:chExt cx="692" cy="365"/>
                </a:xfrm>
              </p:grpSpPr>
              <p:sp>
                <p:nvSpPr>
                  <p:cNvPr id="817" name="Rectangle 263"/>
                  <p:cNvSpPr>
                    <a:spLocks noChangeArrowheads="1"/>
                  </p:cNvSpPr>
                  <p:nvPr/>
                </p:nvSpPr>
                <p:spPr bwMode="auto">
                  <a:xfrm>
                    <a:off x="1412" y="6320"/>
                    <a:ext cx="636" cy="365"/>
                  </a:xfrm>
                  <a:prstGeom prst="rect">
                    <a:avLst/>
                  </a:prstGeom>
                  <a:noFill/>
                  <a:ln w="9525">
                    <a:noFill/>
                    <a:miter lim="800000"/>
                    <a:headEnd/>
                    <a:tailEnd/>
                  </a:ln>
                </p:spPr>
                <p:txBody>
                  <a:bodyPr/>
                  <a:lstStyle/>
                  <a:p>
                    <a:r>
                      <a:rPr lang="es-MX" sz="1200">
                        <a:latin typeface="+mn-lt"/>
                        <a:cs typeface="Times New Roman" pitchFamily="18" charset="0"/>
                      </a:rPr>
                      <a:t>3.72</a:t>
                    </a:r>
                    <a:endParaRPr lang="es-ES" sz="1200">
                      <a:latin typeface="+mn-lt"/>
                      <a:cs typeface="Times New Roman" pitchFamily="18" charset="0"/>
                    </a:endParaRPr>
                  </a:p>
                  <a:p>
                    <a:pPr eaLnBrk="0" hangingPunct="0"/>
                    <a:endParaRPr lang="es-ES" sz="1200">
                      <a:latin typeface="+mn-lt"/>
                    </a:endParaRPr>
                  </a:p>
                </p:txBody>
              </p:sp>
              <p:sp>
                <p:nvSpPr>
                  <p:cNvPr id="818" name="Rectangle 264"/>
                  <p:cNvSpPr>
                    <a:spLocks noChangeArrowheads="1"/>
                  </p:cNvSpPr>
                  <p:nvPr/>
                </p:nvSpPr>
                <p:spPr bwMode="auto">
                  <a:xfrm>
                    <a:off x="1384" y="632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6" name="Group 265"/>
                <p:cNvGrpSpPr>
                  <a:grpSpLocks/>
                </p:cNvGrpSpPr>
                <p:nvPr/>
              </p:nvGrpSpPr>
              <p:grpSpPr bwMode="auto">
                <a:xfrm>
                  <a:off x="2076" y="6320"/>
                  <a:ext cx="692" cy="365"/>
                  <a:chOff x="2076" y="6320"/>
                  <a:chExt cx="692" cy="365"/>
                </a:xfrm>
              </p:grpSpPr>
              <p:sp>
                <p:nvSpPr>
                  <p:cNvPr id="815" name="Rectangle 266"/>
                  <p:cNvSpPr>
                    <a:spLocks noChangeArrowheads="1"/>
                  </p:cNvSpPr>
                  <p:nvPr/>
                </p:nvSpPr>
                <p:spPr bwMode="auto">
                  <a:xfrm>
                    <a:off x="2104" y="6320"/>
                    <a:ext cx="636" cy="365"/>
                  </a:xfrm>
                  <a:prstGeom prst="rect">
                    <a:avLst/>
                  </a:prstGeom>
                  <a:noFill/>
                  <a:ln w="9525">
                    <a:noFill/>
                    <a:miter lim="800000"/>
                    <a:headEnd/>
                    <a:tailEnd/>
                  </a:ln>
                </p:spPr>
                <p:txBody>
                  <a:bodyPr/>
                  <a:lstStyle/>
                  <a:p>
                    <a:r>
                      <a:rPr lang="es-MX" sz="1200">
                        <a:latin typeface="+mn-lt"/>
                        <a:cs typeface="Times New Roman" pitchFamily="18" charset="0"/>
                      </a:rPr>
                      <a:t>44</a:t>
                    </a:r>
                    <a:endParaRPr lang="es-ES" sz="1200">
                      <a:latin typeface="+mn-lt"/>
                      <a:cs typeface="Times New Roman" pitchFamily="18" charset="0"/>
                    </a:endParaRPr>
                  </a:p>
                  <a:p>
                    <a:pPr eaLnBrk="0" hangingPunct="0"/>
                    <a:endParaRPr lang="es-ES" sz="1200">
                      <a:latin typeface="+mn-lt"/>
                    </a:endParaRPr>
                  </a:p>
                </p:txBody>
              </p:sp>
              <p:sp>
                <p:nvSpPr>
                  <p:cNvPr id="816" name="Rectangle 267"/>
                  <p:cNvSpPr>
                    <a:spLocks noChangeArrowheads="1"/>
                  </p:cNvSpPr>
                  <p:nvPr/>
                </p:nvSpPr>
                <p:spPr bwMode="auto">
                  <a:xfrm>
                    <a:off x="2076" y="632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7" name="Group 268"/>
                <p:cNvGrpSpPr>
                  <a:grpSpLocks/>
                </p:cNvGrpSpPr>
                <p:nvPr/>
              </p:nvGrpSpPr>
              <p:grpSpPr bwMode="auto">
                <a:xfrm>
                  <a:off x="2768" y="6320"/>
                  <a:ext cx="692" cy="365"/>
                  <a:chOff x="2768" y="6320"/>
                  <a:chExt cx="692" cy="365"/>
                </a:xfrm>
              </p:grpSpPr>
              <p:sp>
                <p:nvSpPr>
                  <p:cNvPr id="813" name="Rectangle 269"/>
                  <p:cNvSpPr>
                    <a:spLocks noChangeArrowheads="1"/>
                  </p:cNvSpPr>
                  <p:nvPr/>
                </p:nvSpPr>
                <p:spPr bwMode="auto">
                  <a:xfrm>
                    <a:off x="2796" y="6320"/>
                    <a:ext cx="636" cy="365"/>
                  </a:xfrm>
                  <a:prstGeom prst="rect">
                    <a:avLst/>
                  </a:prstGeom>
                  <a:noFill/>
                  <a:ln w="9525">
                    <a:noFill/>
                    <a:miter lim="800000"/>
                    <a:headEnd/>
                    <a:tailEnd/>
                  </a:ln>
                </p:spPr>
                <p:txBody>
                  <a:bodyPr/>
                  <a:lstStyle/>
                  <a:p>
                    <a:r>
                      <a:rPr lang="es-MX" sz="1200">
                        <a:latin typeface="+mn-lt"/>
                        <a:cs typeface="Times New Roman" pitchFamily="18" charset="0"/>
                      </a:rPr>
                      <a:t>0.09</a:t>
                    </a:r>
                    <a:endParaRPr lang="es-ES" sz="1200">
                      <a:latin typeface="+mn-lt"/>
                      <a:cs typeface="Times New Roman" pitchFamily="18" charset="0"/>
                    </a:endParaRPr>
                  </a:p>
                  <a:p>
                    <a:pPr eaLnBrk="0" hangingPunct="0"/>
                    <a:endParaRPr lang="es-ES" sz="1200">
                      <a:latin typeface="+mn-lt"/>
                    </a:endParaRPr>
                  </a:p>
                </p:txBody>
              </p:sp>
              <p:sp>
                <p:nvSpPr>
                  <p:cNvPr id="814" name="Rectangle 270"/>
                  <p:cNvSpPr>
                    <a:spLocks noChangeArrowheads="1"/>
                  </p:cNvSpPr>
                  <p:nvPr/>
                </p:nvSpPr>
                <p:spPr bwMode="auto">
                  <a:xfrm>
                    <a:off x="2768" y="632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8" name="Group 271"/>
                <p:cNvGrpSpPr>
                  <a:grpSpLocks/>
                </p:cNvGrpSpPr>
                <p:nvPr/>
              </p:nvGrpSpPr>
              <p:grpSpPr bwMode="auto">
                <a:xfrm>
                  <a:off x="0" y="6685"/>
                  <a:ext cx="692" cy="365"/>
                  <a:chOff x="0" y="6685"/>
                  <a:chExt cx="692" cy="365"/>
                </a:xfrm>
              </p:grpSpPr>
              <p:sp>
                <p:nvSpPr>
                  <p:cNvPr id="811" name="Rectangle 272"/>
                  <p:cNvSpPr>
                    <a:spLocks noChangeArrowheads="1"/>
                  </p:cNvSpPr>
                  <p:nvPr/>
                </p:nvSpPr>
                <p:spPr bwMode="auto">
                  <a:xfrm>
                    <a:off x="28" y="6685"/>
                    <a:ext cx="636" cy="365"/>
                  </a:xfrm>
                  <a:prstGeom prst="rect">
                    <a:avLst/>
                  </a:prstGeom>
                  <a:noFill/>
                  <a:ln w="9525">
                    <a:noFill/>
                    <a:miter lim="800000"/>
                    <a:headEnd/>
                    <a:tailEnd/>
                  </a:ln>
                </p:spPr>
                <p:txBody>
                  <a:bodyPr/>
                  <a:lstStyle/>
                  <a:p>
                    <a:r>
                      <a:rPr lang="es-MX" sz="1200">
                        <a:latin typeface="+mn-lt"/>
                        <a:cs typeface="Times New Roman" pitchFamily="18" charset="0"/>
                      </a:rPr>
                      <a:t>cloroetano</a:t>
                    </a:r>
                    <a:endParaRPr lang="es-ES" sz="1200">
                      <a:latin typeface="+mn-lt"/>
                      <a:cs typeface="Times New Roman" pitchFamily="18" charset="0"/>
                    </a:endParaRPr>
                  </a:p>
                  <a:p>
                    <a:pPr eaLnBrk="0" hangingPunct="0"/>
                    <a:endParaRPr lang="es-ES" sz="1200">
                      <a:latin typeface="+mn-lt"/>
                    </a:endParaRPr>
                  </a:p>
                </p:txBody>
              </p:sp>
              <p:sp>
                <p:nvSpPr>
                  <p:cNvPr id="812" name="Rectangle 273"/>
                  <p:cNvSpPr>
                    <a:spLocks noChangeArrowheads="1"/>
                  </p:cNvSpPr>
                  <p:nvPr/>
                </p:nvSpPr>
                <p:spPr bwMode="auto">
                  <a:xfrm>
                    <a:off x="0" y="668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89" name="Group 274"/>
                <p:cNvGrpSpPr>
                  <a:grpSpLocks/>
                </p:cNvGrpSpPr>
                <p:nvPr/>
              </p:nvGrpSpPr>
              <p:grpSpPr bwMode="auto">
                <a:xfrm>
                  <a:off x="692" y="6685"/>
                  <a:ext cx="692" cy="365"/>
                  <a:chOff x="692" y="6685"/>
                  <a:chExt cx="692" cy="365"/>
                </a:xfrm>
              </p:grpSpPr>
              <p:sp>
                <p:nvSpPr>
                  <p:cNvPr id="809" name="Rectangle 275"/>
                  <p:cNvSpPr>
                    <a:spLocks noChangeArrowheads="1"/>
                  </p:cNvSpPr>
                  <p:nvPr/>
                </p:nvSpPr>
                <p:spPr bwMode="auto">
                  <a:xfrm>
                    <a:off x="720" y="6685"/>
                    <a:ext cx="636" cy="365"/>
                  </a:xfrm>
                  <a:prstGeom prst="rect">
                    <a:avLst/>
                  </a:prstGeom>
                  <a:noFill/>
                  <a:ln w="9525">
                    <a:noFill/>
                    <a:miter lim="800000"/>
                    <a:headEnd/>
                    <a:tailEnd/>
                  </a:ln>
                </p:spPr>
                <p:txBody>
                  <a:bodyPr/>
                  <a:lstStyle/>
                  <a:p>
                    <a:r>
                      <a:rPr lang="es-MX" sz="1200">
                        <a:latin typeface="+mn-lt"/>
                        <a:cs typeface="Times New Roman" pitchFamily="18" charset="0"/>
                      </a:rPr>
                      <a:t>23</a:t>
                    </a:r>
                    <a:endParaRPr lang="es-ES" sz="1200">
                      <a:latin typeface="+mn-lt"/>
                      <a:cs typeface="Times New Roman" pitchFamily="18" charset="0"/>
                    </a:endParaRPr>
                  </a:p>
                  <a:p>
                    <a:pPr eaLnBrk="0" hangingPunct="0"/>
                    <a:endParaRPr lang="es-ES" sz="1200">
                      <a:latin typeface="+mn-lt"/>
                    </a:endParaRPr>
                  </a:p>
                </p:txBody>
              </p:sp>
              <p:sp>
                <p:nvSpPr>
                  <p:cNvPr id="810" name="Rectangle 276"/>
                  <p:cNvSpPr>
                    <a:spLocks noChangeArrowheads="1"/>
                  </p:cNvSpPr>
                  <p:nvPr/>
                </p:nvSpPr>
                <p:spPr bwMode="auto">
                  <a:xfrm>
                    <a:off x="692" y="668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0" name="Group 277"/>
                <p:cNvGrpSpPr>
                  <a:grpSpLocks/>
                </p:cNvGrpSpPr>
                <p:nvPr/>
              </p:nvGrpSpPr>
              <p:grpSpPr bwMode="auto">
                <a:xfrm>
                  <a:off x="1384" y="6685"/>
                  <a:ext cx="692" cy="365"/>
                  <a:chOff x="1384" y="6685"/>
                  <a:chExt cx="692" cy="365"/>
                </a:xfrm>
              </p:grpSpPr>
              <p:sp>
                <p:nvSpPr>
                  <p:cNvPr id="807" name="Rectangle 278"/>
                  <p:cNvSpPr>
                    <a:spLocks noChangeArrowheads="1"/>
                  </p:cNvSpPr>
                  <p:nvPr/>
                </p:nvSpPr>
                <p:spPr bwMode="auto">
                  <a:xfrm>
                    <a:off x="1412" y="6685"/>
                    <a:ext cx="636" cy="365"/>
                  </a:xfrm>
                  <a:prstGeom prst="rect">
                    <a:avLst/>
                  </a:prstGeom>
                  <a:noFill/>
                  <a:ln w="9525">
                    <a:noFill/>
                    <a:miter lim="800000"/>
                    <a:headEnd/>
                    <a:tailEnd/>
                  </a:ln>
                </p:spPr>
                <p:txBody>
                  <a:bodyPr/>
                  <a:lstStyle/>
                  <a:p>
                    <a:r>
                      <a:rPr lang="es-MX" sz="1200">
                        <a:latin typeface="+mn-lt"/>
                        <a:cs typeface="Times New Roman" pitchFamily="18" charset="0"/>
                      </a:rPr>
                      <a:t>1.97</a:t>
                    </a:r>
                    <a:endParaRPr lang="es-ES" sz="1200">
                      <a:latin typeface="+mn-lt"/>
                      <a:cs typeface="Times New Roman" pitchFamily="18" charset="0"/>
                    </a:endParaRPr>
                  </a:p>
                  <a:p>
                    <a:pPr eaLnBrk="0" hangingPunct="0"/>
                    <a:endParaRPr lang="es-ES" sz="1200">
                      <a:latin typeface="+mn-lt"/>
                    </a:endParaRPr>
                  </a:p>
                </p:txBody>
              </p:sp>
              <p:sp>
                <p:nvSpPr>
                  <p:cNvPr id="808" name="Rectangle 279"/>
                  <p:cNvSpPr>
                    <a:spLocks noChangeArrowheads="1"/>
                  </p:cNvSpPr>
                  <p:nvPr/>
                </p:nvSpPr>
                <p:spPr bwMode="auto">
                  <a:xfrm>
                    <a:off x="1384" y="668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1" name="Group 280"/>
                <p:cNvGrpSpPr>
                  <a:grpSpLocks/>
                </p:cNvGrpSpPr>
                <p:nvPr/>
              </p:nvGrpSpPr>
              <p:grpSpPr bwMode="auto">
                <a:xfrm>
                  <a:off x="2076" y="6685"/>
                  <a:ext cx="692" cy="365"/>
                  <a:chOff x="2076" y="6685"/>
                  <a:chExt cx="692" cy="365"/>
                </a:xfrm>
              </p:grpSpPr>
              <p:sp>
                <p:nvSpPr>
                  <p:cNvPr id="805" name="Rectangle 281"/>
                  <p:cNvSpPr>
                    <a:spLocks noChangeArrowheads="1"/>
                  </p:cNvSpPr>
                  <p:nvPr/>
                </p:nvSpPr>
                <p:spPr bwMode="auto">
                  <a:xfrm>
                    <a:off x="2104" y="6685"/>
                    <a:ext cx="636" cy="365"/>
                  </a:xfrm>
                  <a:prstGeom prst="rect">
                    <a:avLst/>
                  </a:prstGeom>
                  <a:noFill/>
                  <a:ln w="9525">
                    <a:noFill/>
                    <a:miter lim="800000"/>
                    <a:headEnd/>
                    <a:tailEnd/>
                  </a:ln>
                </p:spPr>
                <p:txBody>
                  <a:bodyPr/>
                  <a:lstStyle/>
                  <a:p>
                    <a:r>
                      <a:rPr lang="es-MX" sz="1200">
                        <a:latin typeface="+mn-lt"/>
                        <a:cs typeface="Times New Roman" pitchFamily="18" charset="0"/>
                      </a:rPr>
                      <a:t>8.25</a:t>
                    </a:r>
                    <a:endParaRPr lang="es-ES" sz="1200">
                      <a:latin typeface="+mn-lt"/>
                      <a:cs typeface="Times New Roman" pitchFamily="18" charset="0"/>
                    </a:endParaRPr>
                  </a:p>
                  <a:p>
                    <a:pPr eaLnBrk="0" hangingPunct="0"/>
                    <a:endParaRPr lang="es-ES" sz="1200">
                      <a:latin typeface="+mn-lt"/>
                    </a:endParaRPr>
                  </a:p>
                </p:txBody>
              </p:sp>
              <p:sp>
                <p:nvSpPr>
                  <p:cNvPr id="806" name="Rectangle 282"/>
                  <p:cNvSpPr>
                    <a:spLocks noChangeArrowheads="1"/>
                  </p:cNvSpPr>
                  <p:nvPr/>
                </p:nvSpPr>
                <p:spPr bwMode="auto">
                  <a:xfrm>
                    <a:off x="2076" y="668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2" name="Group 283"/>
                <p:cNvGrpSpPr>
                  <a:grpSpLocks/>
                </p:cNvGrpSpPr>
                <p:nvPr/>
              </p:nvGrpSpPr>
              <p:grpSpPr bwMode="auto">
                <a:xfrm>
                  <a:off x="2768" y="6685"/>
                  <a:ext cx="692" cy="365"/>
                  <a:chOff x="2768" y="6685"/>
                  <a:chExt cx="692" cy="365"/>
                </a:xfrm>
              </p:grpSpPr>
              <p:sp>
                <p:nvSpPr>
                  <p:cNvPr id="803" name="Rectangle 284"/>
                  <p:cNvSpPr>
                    <a:spLocks noChangeArrowheads="1"/>
                  </p:cNvSpPr>
                  <p:nvPr/>
                </p:nvSpPr>
                <p:spPr bwMode="auto">
                  <a:xfrm>
                    <a:off x="2796" y="6685"/>
                    <a:ext cx="636" cy="365"/>
                  </a:xfrm>
                  <a:prstGeom prst="rect">
                    <a:avLst/>
                  </a:prstGeom>
                  <a:noFill/>
                  <a:ln w="9525">
                    <a:noFill/>
                    <a:miter lim="800000"/>
                    <a:headEnd/>
                    <a:tailEnd/>
                  </a:ln>
                </p:spPr>
                <p:txBody>
                  <a:bodyPr/>
                  <a:lstStyle/>
                  <a:p>
                    <a:r>
                      <a:rPr lang="es-MX" sz="1200">
                        <a:latin typeface="+mn-lt"/>
                        <a:cs typeface="Times New Roman" pitchFamily="18" charset="0"/>
                      </a:rPr>
                      <a:t>0.026</a:t>
                    </a:r>
                    <a:endParaRPr lang="es-ES" sz="1200">
                      <a:latin typeface="+mn-lt"/>
                      <a:cs typeface="Times New Roman" pitchFamily="18" charset="0"/>
                    </a:endParaRPr>
                  </a:p>
                  <a:p>
                    <a:pPr eaLnBrk="0" hangingPunct="0"/>
                    <a:endParaRPr lang="es-ES" sz="1200">
                      <a:latin typeface="+mn-lt"/>
                    </a:endParaRPr>
                  </a:p>
                </p:txBody>
              </p:sp>
              <p:sp>
                <p:nvSpPr>
                  <p:cNvPr id="804" name="Rectangle 285"/>
                  <p:cNvSpPr>
                    <a:spLocks noChangeArrowheads="1"/>
                  </p:cNvSpPr>
                  <p:nvPr/>
                </p:nvSpPr>
                <p:spPr bwMode="auto">
                  <a:xfrm>
                    <a:off x="2768" y="668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3" name="Group 286"/>
                <p:cNvGrpSpPr>
                  <a:grpSpLocks/>
                </p:cNvGrpSpPr>
                <p:nvPr/>
              </p:nvGrpSpPr>
              <p:grpSpPr bwMode="auto">
                <a:xfrm>
                  <a:off x="0" y="7050"/>
                  <a:ext cx="692" cy="365"/>
                  <a:chOff x="0" y="7050"/>
                  <a:chExt cx="692" cy="365"/>
                </a:xfrm>
              </p:grpSpPr>
              <p:sp>
                <p:nvSpPr>
                  <p:cNvPr id="801" name="Rectangle 287"/>
                  <p:cNvSpPr>
                    <a:spLocks noChangeArrowheads="1"/>
                  </p:cNvSpPr>
                  <p:nvPr/>
                </p:nvSpPr>
                <p:spPr bwMode="auto">
                  <a:xfrm>
                    <a:off x="28" y="7050"/>
                    <a:ext cx="636" cy="365"/>
                  </a:xfrm>
                  <a:prstGeom prst="rect">
                    <a:avLst/>
                  </a:prstGeom>
                  <a:noFill/>
                  <a:ln w="9525">
                    <a:noFill/>
                    <a:miter lim="800000"/>
                    <a:headEnd/>
                    <a:tailEnd/>
                  </a:ln>
                </p:spPr>
                <p:txBody>
                  <a:bodyPr/>
                  <a:lstStyle/>
                  <a:p>
                    <a:r>
                      <a:rPr lang="es-MX" sz="1200">
                        <a:latin typeface="+mn-lt"/>
                        <a:cs typeface="Times New Roman" pitchFamily="18" charset="0"/>
                      </a:rPr>
                      <a:t>1,2-dicloroetano</a:t>
                    </a:r>
                    <a:r>
                      <a:rPr lang="es-MX" sz="1200" baseline="30000">
                        <a:latin typeface="+mn-lt"/>
                        <a:cs typeface="Times New Roman" pitchFamily="18" charset="0"/>
                      </a:rPr>
                      <a:t>b</a:t>
                    </a:r>
                    <a:endParaRPr lang="es-ES" sz="1200">
                      <a:latin typeface="+mn-lt"/>
                      <a:cs typeface="Times New Roman" pitchFamily="18" charset="0"/>
                    </a:endParaRPr>
                  </a:p>
                  <a:p>
                    <a:pPr eaLnBrk="0" hangingPunct="0"/>
                    <a:endParaRPr lang="es-ES" sz="1200">
                      <a:latin typeface="+mn-lt"/>
                    </a:endParaRPr>
                  </a:p>
                </p:txBody>
              </p:sp>
              <p:sp>
                <p:nvSpPr>
                  <p:cNvPr id="802" name="Rectangle 288"/>
                  <p:cNvSpPr>
                    <a:spLocks noChangeArrowheads="1"/>
                  </p:cNvSpPr>
                  <p:nvPr/>
                </p:nvSpPr>
                <p:spPr bwMode="auto">
                  <a:xfrm>
                    <a:off x="0" y="705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4" name="Group 289"/>
                <p:cNvGrpSpPr>
                  <a:grpSpLocks/>
                </p:cNvGrpSpPr>
                <p:nvPr/>
              </p:nvGrpSpPr>
              <p:grpSpPr bwMode="auto">
                <a:xfrm>
                  <a:off x="692" y="7050"/>
                  <a:ext cx="692" cy="365"/>
                  <a:chOff x="692" y="7050"/>
                  <a:chExt cx="692" cy="365"/>
                </a:xfrm>
              </p:grpSpPr>
              <p:sp>
                <p:nvSpPr>
                  <p:cNvPr id="799" name="Rectangle 290"/>
                  <p:cNvSpPr>
                    <a:spLocks noChangeArrowheads="1"/>
                  </p:cNvSpPr>
                  <p:nvPr/>
                </p:nvSpPr>
                <p:spPr bwMode="auto">
                  <a:xfrm>
                    <a:off x="720" y="7050"/>
                    <a:ext cx="636" cy="365"/>
                  </a:xfrm>
                  <a:prstGeom prst="rect">
                    <a:avLst/>
                  </a:prstGeom>
                  <a:noFill/>
                  <a:ln w="9525">
                    <a:noFill/>
                    <a:miter lim="800000"/>
                    <a:headEnd/>
                    <a:tailEnd/>
                  </a:ln>
                </p:spPr>
                <p:txBody>
                  <a:bodyPr/>
                  <a:lstStyle/>
                  <a:p>
                    <a:r>
                      <a:rPr lang="es-MX" sz="1200">
                        <a:latin typeface="+mn-lt"/>
                        <a:cs typeface="Times New Roman" pitchFamily="18" charset="0"/>
                      </a:rPr>
                      <a:t>21</a:t>
                    </a:r>
                    <a:endParaRPr lang="es-ES" sz="1200">
                      <a:latin typeface="+mn-lt"/>
                      <a:cs typeface="Times New Roman" pitchFamily="18" charset="0"/>
                    </a:endParaRPr>
                  </a:p>
                  <a:p>
                    <a:pPr eaLnBrk="0" hangingPunct="0"/>
                    <a:endParaRPr lang="es-ES" sz="1200">
                      <a:latin typeface="+mn-lt"/>
                    </a:endParaRPr>
                  </a:p>
                </p:txBody>
              </p:sp>
              <p:sp>
                <p:nvSpPr>
                  <p:cNvPr id="800" name="Rectangle 291"/>
                  <p:cNvSpPr>
                    <a:spLocks noChangeArrowheads="1"/>
                  </p:cNvSpPr>
                  <p:nvPr/>
                </p:nvSpPr>
                <p:spPr bwMode="auto">
                  <a:xfrm>
                    <a:off x="692" y="705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5" name="Group 292"/>
                <p:cNvGrpSpPr>
                  <a:grpSpLocks/>
                </p:cNvGrpSpPr>
                <p:nvPr/>
              </p:nvGrpSpPr>
              <p:grpSpPr bwMode="auto">
                <a:xfrm>
                  <a:off x="1384" y="7050"/>
                  <a:ext cx="692" cy="365"/>
                  <a:chOff x="1384" y="7050"/>
                  <a:chExt cx="692" cy="365"/>
                </a:xfrm>
              </p:grpSpPr>
              <p:sp>
                <p:nvSpPr>
                  <p:cNvPr id="797" name="Rectangle 293"/>
                  <p:cNvSpPr>
                    <a:spLocks noChangeArrowheads="1"/>
                  </p:cNvSpPr>
                  <p:nvPr/>
                </p:nvSpPr>
                <p:spPr bwMode="auto">
                  <a:xfrm>
                    <a:off x="1412" y="7050"/>
                    <a:ext cx="636" cy="365"/>
                  </a:xfrm>
                  <a:prstGeom prst="rect">
                    <a:avLst/>
                  </a:prstGeom>
                  <a:noFill/>
                  <a:ln w="9525">
                    <a:noFill/>
                    <a:miter lim="800000"/>
                    <a:headEnd/>
                    <a:tailEnd/>
                  </a:ln>
                </p:spPr>
                <p:txBody>
                  <a:bodyPr/>
                  <a:lstStyle/>
                  <a:p>
                    <a:r>
                      <a:rPr lang="es-MX" sz="1200">
                        <a:latin typeface="+mn-lt"/>
                        <a:cs typeface="Times New Roman" pitchFamily="18" charset="0"/>
                      </a:rPr>
                      <a:t>2.32</a:t>
                    </a:r>
                    <a:endParaRPr lang="es-ES" sz="1200">
                      <a:latin typeface="+mn-lt"/>
                      <a:cs typeface="Times New Roman" pitchFamily="18" charset="0"/>
                    </a:endParaRPr>
                  </a:p>
                  <a:p>
                    <a:pPr eaLnBrk="0" hangingPunct="0"/>
                    <a:endParaRPr lang="es-ES" sz="1200">
                      <a:latin typeface="+mn-lt"/>
                    </a:endParaRPr>
                  </a:p>
                </p:txBody>
              </p:sp>
              <p:sp>
                <p:nvSpPr>
                  <p:cNvPr id="798" name="Rectangle 294"/>
                  <p:cNvSpPr>
                    <a:spLocks noChangeArrowheads="1"/>
                  </p:cNvSpPr>
                  <p:nvPr/>
                </p:nvSpPr>
                <p:spPr bwMode="auto">
                  <a:xfrm>
                    <a:off x="1384" y="705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6" name="Group 295"/>
                <p:cNvGrpSpPr>
                  <a:grpSpLocks/>
                </p:cNvGrpSpPr>
                <p:nvPr/>
              </p:nvGrpSpPr>
              <p:grpSpPr bwMode="auto">
                <a:xfrm>
                  <a:off x="2076" y="7050"/>
                  <a:ext cx="692" cy="365"/>
                  <a:chOff x="2076" y="7050"/>
                  <a:chExt cx="692" cy="365"/>
                </a:xfrm>
              </p:grpSpPr>
              <p:sp>
                <p:nvSpPr>
                  <p:cNvPr id="795" name="Rectangle 296"/>
                  <p:cNvSpPr>
                    <a:spLocks noChangeArrowheads="1"/>
                  </p:cNvSpPr>
                  <p:nvPr/>
                </p:nvSpPr>
                <p:spPr bwMode="auto">
                  <a:xfrm>
                    <a:off x="2104" y="7050"/>
                    <a:ext cx="636" cy="365"/>
                  </a:xfrm>
                  <a:prstGeom prst="rect">
                    <a:avLst/>
                  </a:prstGeom>
                  <a:noFill/>
                  <a:ln w="9525">
                    <a:noFill/>
                    <a:miter lim="800000"/>
                    <a:headEnd/>
                    <a:tailEnd/>
                  </a:ln>
                </p:spPr>
                <p:txBody>
                  <a:bodyPr/>
                  <a:lstStyle/>
                  <a:p>
                    <a:r>
                      <a:rPr lang="es-MX" sz="1200">
                        <a:latin typeface="+mn-lt"/>
                        <a:cs typeface="Times New Roman" pitchFamily="18" charset="0"/>
                      </a:rPr>
                      <a:t>30.1</a:t>
                    </a:r>
                    <a:endParaRPr lang="es-ES" sz="1200">
                      <a:latin typeface="+mn-lt"/>
                      <a:cs typeface="Times New Roman" pitchFamily="18" charset="0"/>
                    </a:endParaRPr>
                  </a:p>
                  <a:p>
                    <a:pPr eaLnBrk="0" hangingPunct="0"/>
                    <a:endParaRPr lang="es-ES" sz="1200">
                      <a:latin typeface="+mn-lt"/>
                    </a:endParaRPr>
                  </a:p>
                </p:txBody>
              </p:sp>
              <p:sp>
                <p:nvSpPr>
                  <p:cNvPr id="796" name="Rectangle 297"/>
                  <p:cNvSpPr>
                    <a:spLocks noChangeArrowheads="1"/>
                  </p:cNvSpPr>
                  <p:nvPr/>
                </p:nvSpPr>
                <p:spPr bwMode="auto">
                  <a:xfrm>
                    <a:off x="2076" y="705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7" name="Group 298"/>
                <p:cNvGrpSpPr>
                  <a:grpSpLocks/>
                </p:cNvGrpSpPr>
                <p:nvPr/>
              </p:nvGrpSpPr>
              <p:grpSpPr bwMode="auto">
                <a:xfrm>
                  <a:off x="2768" y="7050"/>
                  <a:ext cx="692" cy="365"/>
                  <a:chOff x="2768" y="7050"/>
                  <a:chExt cx="692" cy="365"/>
                </a:xfrm>
              </p:grpSpPr>
              <p:sp>
                <p:nvSpPr>
                  <p:cNvPr id="793" name="Rectangle 299"/>
                  <p:cNvSpPr>
                    <a:spLocks noChangeArrowheads="1"/>
                  </p:cNvSpPr>
                  <p:nvPr/>
                </p:nvSpPr>
                <p:spPr bwMode="auto">
                  <a:xfrm>
                    <a:off x="2796" y="7050"/>
                    <a:ext cx="636" cy="365"/>
                  </a:xfrm>
                  <a:prstGeom prst="rect">
                    <a:avLst/>
                  </a:prstGeom>
                  <a:noFill/>
                  <a:ln w="9525">
                    <a:noFill/>
                    <a:miter lim="800000"/>
                    <a:headEnd/>
                    <a:tailEnd/>
                  </a:ln>
                </p:spPr>
                <p:txBody>
                  <a:bodyPr/>
                  <a:lstStyle/>
                  <a:p>
                    <a:r>
                      <a:rPr lang="es-MX" sz="1200">
                        <a:latin typeface="+mn-lt"/>
                        <a:cs typeface="Times New Roman" pitchFamily="18" charset="0"/>
                      </a:rPr>
                      <a:t>0.02</a:t>
                    </a:r>
                    <a:endParaRPr lang="es-ES" sz="1200">
                      <a:latin typeface="+mn-lt"/>
                      <a:cs typeface="Times New Roman" pitchFamily="18" charset="0"/>
                    </a:endParaRPr>
                  </a:p>
                  <a:p>
                    <a:pPr eaLnBrk="0" hangingPunct="0"/>
                    <a:endParaRPr lang="es-ES" sz="1200">
                      <a:latin typeface="+mn-lt"/>
                    </a:endParaRPr>
                  </a:p>
                </p:txBody>
              </p:sp>
              <p:sp>
                <p:nvSpPr>
                  <p:cNvPr id="794" name="Rectangle 300"/>
                  <p:cNvSpPr>
                    <a:spLocks noChangeArrowheads="1"/>
                  </p:cNvSpPr>
                  <p:nvPr/>
                </p:nvSpPr>
                <p:spPr bwMode="auto">
                  <a:xfrm>
                    <a:off x="2768" y="7050"/>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8" name="Group 301"/>
                <p:cNvGrpSpPr>
                  <a:grpSpLocks/>
                </p:cNvGrpSpPr>
                <p:nvPr/>
              </p:nvGrpSpPr>
              <p:grpSpPr bwMode="auto">
                <a:xfrm>
                  <a:off x="0" y="7415"/>
                  <a:ext cx="692" cy="365"/>
                  <a:chOff x="0" y="7415"/>
                  <a:chExt cx="692" cy="365"/>
                </a:xfrm>
              </p:grpSpPr>
              <p:sp>
                <p:nvSpPr>
                  <p:cNvPr id="791" name="Rectangle 302"/>
                  <p:cNvSpPr>
                    <a:spLocks noChangeArrowheads="1"/>
                  </p:cNvSpPr>
                  <p:nvPr/>
                </p:nvSpPr>
                <p:spPr bwMode="auto">
                  <a:xfrm>
                    <a:off x="28" y="7415"/>
                    <a:ext cx="636" cy="365"/>
                  </a:xfrm>
                  <a:prstGeom prst="rect">
                    <a:avLst/>
                  </a:prstGeom>
                  <a:noFill/>
                  <a:ln w="9525">
                    <a:noFill/>
                    <a:miter lim="800000"/>
                    <a:headEnd/>
                    <a:tailEnd/>
                  </a:ln>
                </p:spPr>
                <p:txBody>
                  <a:bodyPr/>
                  <a:lstStyle/>
                  <a:p>
                    <a:r>
                      <a:rPr lang="es-MX" sz="1200">
                        <a:latin typeface="+mn-lt"/>
                        <a:cs typeface="Times New Roman" pitchFamily="18" charset="0"/>
                      </a:rPr>
                      <a:t>1,1-dicloroeteno</a:t>
                    </a:r>
                    <a:r>
                      <a:rPr lang="es-MX" sz="1200" baseline="30000">
                        <a:latin typeface="+mn-lt"/>
                        <a:cs typeface="Times New Roman" pitchFamily="18" charset="0"/>
                      </a:rPr>
                      <a:t>b</a:t>
                    </a:r>
                    <a:endParaRPr lang="es-ES" sz="1200">
                      <a:latin typeface="+mn-lt"/>
                      <a:cs typeface="Times New Roman" pitchFamily="18" charset="0"/>
                    </a:endParaRPr>
                  </a:p>
                  <a:p>
                    <a:pPr eaLnBrk="0" hangingPunct="0"/>
                    <a:endParaRPr lang="es-ES" sz="1200">
                      <a:latin typeface="+mn-lt"/>
                    </a:endParaRPr>
                  </a:p>
                </p:txBody>
              </p:sp>
              <p:sp>
                <p:nvSpPr>
                  <p:cNvPr id="792" name="Rectangle 303"/>
                  <p:cNvSpPr>
                    <a:spLocks noChangeArrowheads="1"/>
                  </p:cNvSpPr>
                  <p:nvPr/>
                </p:nvSpPr>
                <p:spPr bwMode="auto">
                  <a:xfrm>
                    <a:off x="0" y="741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599" name="Group 304"/>
                <p:cNvGrpSpPr>
                  <a:grpSpLocks/>
                </p:cNvGrpSpPr>
                <p:nvPr/>
              </p:nvGrpSpPr>
              <p:grpSpPr bwMode="auto">
                <a:xfrm>
                  <a:off x="692" y="7415"/>
                  <a:ext cx="692" cy="365"/>
                  <a:chOff x="692" y="7415"/>
                  <a:chExt cx="692" cy="365"/>
                </a:xfrm>
              </p:grpSpPr>
              <p:sp>
                <p:nvSpPr>
                  <p:cNvPr id="789" name="Rectangle 305"/>
                  <p:cNvSpPr>
                    <a:spLocks noChangeArrowheads="1"/>
                  </p:cNvSpPr>
                  <p:nvPr/>
                </p:nvSpPr>
                <p:spPr bwMode="auto">
                  <a:xfrm>
                    <a:off x="720" y="7415"/>
                    <a:ext cx="636" cy="365"/>
                  </a:xfrm>
                  <a:prstGeom prst="rect">
                    <a:avLst/>
                  </a:prstGeom>
                  <a:noFill/>
                  <a:ln w="9525">
                    <a:noFill/>
                    <a:miter lim="800000"/>
                    <a:headEnd/>
                    <a:tailEnd/>
                  </a:ln>
                </p:spPr>
                <p:txBody>
                  <a:bodyPr/>
                  <a:lstStyle/>
                  <a:p>
                    <a:r>
                      <a:rPr lang="es-MX" sz="1200">
                        <a:latin typeface="+mn-lt"/>
                        <a:cs typeface="Times New Roman" pitchFamily="18" charset="0"/>
                      </a:rPr>
                      <a:t>20</a:t>
                    </a:r>
                    <a:endParaRPr lang="es-ES" sz="1200">
                      <a:latin typeface="+mn-lt"/>
                      <a:cs typeface="Times New Roman" pitchFamily="18" charset="0"/>
                    </a:endParaRPr>
                  </a:p>
                  <a:p>
                    <a:pPr eaLnBrk="0" hangingPunct="0"/>
                    <a:endParaRPr lang="es-ES" sz="1200">
                      <a:latin typeface="+mn-lt"/>
                    </a:endParaRPr>
                  </a:p>
                </p:txBody>
              </p:sp>
              <p:sp>
                <p:nvSpPr>
                  <p:cNvPr id="790" name="Rectangle 306"/>
                  <p:cNvSpPr>
                    <a:spLocks noChangeArrowheads="1"/>
                  </p:cNvSpPr>
                  <p:nvPr/>
                </p:nvSpPr>
                <p:spPr bwMode="auto">
                  <a:xfrm>
                    <a:off x="692" y="741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0" name="Group 307"/>
                <p:cNvGrpSpPr>
                  <a:grpSpLocks/>
                </p:cNvGrpSpPr>
                <p:nvPr/>
              </p:nvGrpSpPr>
              <p:grpSpPr bwMode="auto">
                <a:xfrm>
                  <a:off x="1384" y="7415"/>
                  <a:ext cx="692" cy="365"/>
                  <a:chOff x="1384" y="7415"/>
                  <a:chExt cx="692" cy="365"/>
                </a:xfrm>
              </p:grpSpPr>
              <p:sp>
                <p:nvSpPr>
                  <p:cNvPr id="787" name="Rectangle 308"/>
                  <p:cNvSpPr>
                    <a:spLocks noChangeArrowheads="1"/>
                  </p:cNvSpPr>
                  <p:nvPr/>
                </p:nvSpPr>
                <p:spPr bwMode="auto">
                  <a:xfrm>
                    <a:off x="1412" y="7415"/>
                    <a:ext cx="636" cy="365"/>
                  </a:xfrm>
                  <a:prstGeom prst="rect">
                    <a:avLst/>
                  </a:prstGeom>
                  <a:noFill/>
                  <a:ln w="9525">
                    <a:noFill/>
                    <a:miter lim="800000"/>
                    <a:headEnd/>
                    <a:tailEnd/>
                  </a:ln>
                </p:spPr>
                <p:txBody>
                  <a:bodyPr/>
                  <a:lstStyle/>
                  <a:p>
                    <a:r>
                      <a:rPr lang="es-MX" sz="1200">
                        <a:latin typeface="+mn-lt"/>
                        <a:cs typeface="Times New Roman" pitchFamily="18" charset="0"/>
                      </a:rPr>
                      <a:t>0.37</a:t>
                    </a:r>
                    <a:endParaRPr lang="es-ES" sz="1200">
                      <a:latin typeface="+mn-lt"/>
                      <a:cs typeface="Times New Roman" pitchFamily="18" charset="0"/>
                    </a:endParaRPr>
                  </a:p>
                  <a:p>
                    <a:pPr eaLnBrk="0" hangingPunct="0"/>
                    <a:endParaRPr lang="es-ES" sz="1200">
                      <a:latin typeface="+mn-lt"/>
                    </a:endParaRPr>
                  </a:p>
                </p:txBody>
              </p:sp>
              <p:sp>
                <p:nvSpPr>
                  <p:cNvPr id="788" name="Rectangle 309"/>
                  <p:cNvSpPr>
                    <a:spLocks noChangeArrowheads="1"/>
                  </p:cNvSpPr>
                  <p:nvPr/>
                </p:nvSpPr>
                <p:spPr bwMode="auto">
                  <a:xfrm>
                    <a:off x="1384" y="741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1" name="Group 310"/>
                <p:cNvGrpSpPr>
                  <a:grpSpLocks/>
                </p:cNvGrpSpPr>
                <p:nvPr/>
              </p:nvGrpSpPr>
              <p:grpSpPr bwMode="auto">
                <a:xfrm>
                  <a:off x="2076" y="7415"/>
                  <a:ext cx="692" cy="365"/>
                  <a:chOff x="2076" y="7415"/>
                  <a:chExt cx="692" cy="365"/>
                </a:xfrm>
              </p:grpSpPr>
              <p:sp>
                <p:nvSpPr>
                  <p:cNvPr id="785" name="Rectangle 311"/>
                  <p:cNvSpPr>
                    <a:spLocks noChangeArrowheads="1"/>
                  </p:cNvSpPr>
                  <p:nvPr/>
                </p:nvSpPr>
                <p:spPr bwMode="auto">
                  <a:xfrm>
                    <a:off x="2104" y="7415"/>
                    <a:ext cx="636" cy="365"/>
                  </a:xfrm>
                  <a:prstGeom prst="rect">
                    <a:avLst/>
                  </a:prstGeom>
                  <a:noFill/>
                  <a:ln w="9525">
                    <a:noFill/>
                    <a:miter lim="800000"/>
                    <a:headEnd/>
                    <a:tailEnd/>
                  </a:ln>
                </p:spPr>
                <p:txBody>
                  <a:bodyPr/>
                  <a:lstStyle/>
                  <a:p>
                    <a:r>
                      <a:rPr lang="es-MX" sz="1200">
                        <a:latin typeface="+mn-lt"/>
                        <a:cs typeface="Times New Roman" pitchFamily="18" charset="0"/>
                      </a:rPr>
                      <a:t>3.1</a:t>
                    </a:r>
                    <a:endParaRPr lang="es-ES" sz="1200">
                      <a:latin typeface="+mn-lt"/>
                      <a:cs typeface="Times New Roman" pitchFamily="18" charset="0"/>
                    </a:endParaRPr>
                  </a:p>
                  <a:p>
                    <a:pPr eaLnBrk="0" hangingPunct="0"/>
                    <a:endParaRPr lang="es-ES" sz="1200">
                      <a:latin typeface="+mn-lt"/>
                    </a:endParaRPr>
                  </a:p>
                </p:txBody>
              </p:sp>
              <p:sp>
                <p:nvSpPr>
                  <p:cNvPr id="786" name="Rectangle 312"/>
                  <p:cNvSpPr>
                    <a:spLocks noChangeArrowheads="1"/>
                  </p:cNvSpPr>
                  <p:nvPr/>
                </p:nvSpPr>
                <p:spPr bwMode="auto">
                  <a:xfrm>
                    <a:off x="2076" y="741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2" name="Group 313"/>
                <p:cNvGrpSpPr>
                  <a:grpSpLocks/>
                </p:cNvGrpSpPr>
                <p:nvPr/>
              </p:nvGrpSpPr>
              <p:grpSpPr bwMode="auto">
                <a:xfrm>
                  <a:off x="2768" y="7415"/>
                  <a:ext cx="692" cy="365"/>
                  <a:chOff x="2768" y="7415"/>
                  <a:chExt cx="692" cy="365"/>
                </a:xfrm>
              </p:grpSpPr>
              <p:sp>
                <p:nvSpPr>
                  <p:cNvPr id="783" name="Rectangle 314"/>
                  <p:cNvSpPr>
                    <a:spLocks noChangeArrowheads="1"/>
                  </p:cNvSpPr>
                  <p:nvPr/>
                </p:nvSpPr>
                <p:spPr bwMode="auto">
                  <a:xfrm>
                    <a:off x="2796" y="7415"/>
                    <a:ext cx="636" cy="365"/>
                  </a:xfrm>
                  <a:prstGeom prst="rect">
                    <a:avLst/>
                  </a:prstGeom>
                  <a:noFill/>
                  <a:ln w="9525">
                    <a:noFill/>
                    <a:miter lim="800000"/>
                    <a:headEnd/>
                    <a:tailEnd/>
                  </a:ln>
                </p:spPr>
                <p:txBody>
                  <a:bodyPr/>
                  <a:lstStyle/>
                  <a:p>
                    <a:r>
                      <a:rPr lang="es-MX" sz="1200">
                        <a:latin typeface="+mn-lt"/>
                        <a:cs typeface="Times New Roman" pitchFamily="18" charset="0"/>
                      </a:rPr>
                      <a:t>0.04</a:t>
                    </a:r>
                    <a:endParaRPr lang="es-ES" sz="1200">
                      <a:latin typeface="+mn-lt"/>
                      <a:cs typeface="Times New Roman" pitchFamily="18" charset="0"/>
                    </a:endParaRPr>
                  </a:p>
                  <a:p>
                    <a:pPr eaLnBrk="0" hangingPunct="0"/>
                    <a:endParaRPr lang="es-ES" sz="1200">
                      <a:latin typeface="+mn-lt"/>
                    </a:endParaRPr>
                  </a:p>
                </p:txBody>
              </p:sp>
              <p:sp>
                <p:nvSpPr>
                  <p:cNvPr id="784" name="Rectangle 315"/>
                  <p:cNvSpPr>
                    <a:spLocks noChangeArrowheads="1"/>
                  </p:cNvSpPr>
                  <p:nvPr/>
                </p:nvSpPr>
                <p:spPr bwMode="auto">
                  <a:xfrm>
                    <a:off x="2768" y="7415"/>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3" name="Group 316"/>
                <p:cNvGrpSpPr>
                  <a:grpSpLocks/>
                </p:cNvGrpSpPr>
                <p:nvPr/>
              </p:nvGrpSpPr>
              <p:grpSpPr bwMode="auto">
                <a:xfrm>
                  <a:off x="0" y="7780"/>
                  <a:ext cx="692" cy="442"/>
                  <a:chOff x="0" y="7780"/>
                  <a:chExt cx="692" cy="442"/>
                </a:xfrm>
              </p:grpSpPr>
              <p:sp>
                <p:nvSpPr>
                  <p:cNvPr id="781" name="Rectangle 317"/>
                  <p:cNvSpPr>
                    <a:spLocks noChangeArrowheads="1"/>
                  </p:cNvSpPr>
                  <p:nvPr/>
                </p:nvSpPr>
                <p:spPr bwMode="auto">
                  <a:xfrm>
                    <a:off x="28" y="7780"/>
                    <a:ext cx="636" cy="442"/>
                  </a:xfrm>
                  <a:prstGeom prst="rect">
                    <a:avLst/>
                  </a:prstGeom>
                  <a:noFill/>
                  <a:ln w="9525">
                    <a:noFill/>
                    <a:miter lim="800000"/>
                    <a:headEnd/>
                    <a:tailEnd/>
                  </a:ln>
                </p:spPr>
                <p:txBody>
                  <a:bodyPr/>
                  <a:lstStyle/>
                  <a:p>
                    <a:r>
                      <a:rPr lang="es-MX" sz="1200">
                        <a:latin typeface="+mn-lt"/>
                        <a:cs typeface="Times New Roman" pitchFamily="18" charset="0"/>
                      </a:rPr>
                      <a:t>metil-isobutil-cetona</a:t>
                    </a:r>
                    <a:endParaRPr lang="es-ES" sz="1200">
                      <a:latin typeface="+mn-lt"/>
                      <a:cs typeface="Times New Roman" pitchFamily="18" charset="0"/>
                    </a:endParaRPr>
                  </a:p>
                  <a:p>
                    <a:pPr eaLnBrk="0" hangingPunct="0"/>
                    <a:endParaRPr lang="es-ES" sz="1200">
                      <a:latin typeface="+mn-lt"/>
                    </a:endParaRPr>
                  </a:p>
                </p:txBody>
              </p:sp>
              <p:sp>
                <p:nvSpPr>
                  <p:cNvPr id="782" name="Rectangle 318"/>
                  <p:cNvSpPr>
                    <a:spLocks noChangeArrowheads="1"/>
                  </p:cNvSpPr>
                  <p:nvPr/>
                </p:nvSpPr>
                <p:spPr bwMode="auto">
                  <a:xfrm>
                    <a:off x="0" y="7780"/>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4" name="Group 319"/>
                <p:cNvGrpSpPr>
                  <a:grpSpLocks/>
                </p:cNvGrpSpPr>
                <p:nvPr/>
              </p:nvGrpSpPr>
              <p:grpSpPr bwMode="auto">
                <a:xfrm>
                  <a:off x="692" y="7780"/>
                  <a:ext cx="692" cy="442"/>
                  <a:chOff x="692" y="7780"/>
                  <a:chExt cx="692" cy="442"/>
                </a:xfrm>
              </p:grpSpPr>
              <p:sp>
                <p:nvSpPr>
                  <p:cNvPr id="779" name="Rectangle 320"/>
                  <p:cNvSpPr>
                    <a:spLocks noChangeArrowheads="1"/>
                  </p:cNvSpPr>
                  <p:nvPr/>
                </p:nvSpPr>
                <p:spPr bwMode="auto">
                  <a:xfrm>
                    <a:off x="720" y="7780"/>
                    <a:ext cx="636" cy="442"/>
                  </a:xfrm>
                  <a:prstGeom prst="rect">
                    <a:avLst/>
                  </a:prstGeom>
                  <a:noFill/>
                  <a:ln w="9525">
                    <a:noFill/>
                    <a:miter lim="800000"/>
                    <a:headEnd/>
                    <a:tailEnd/>
                  </a:ln>
                </p:spPr>
                <p:txBody>
                  <a:bodyPr/>
                  <a:lstStyle/>
                  <a:p>
                    <a:r>
                      <a:rPr lang="es-MX" sz="1200">
                        <a:latin typeface="+mn-lt"/>
                        <a:cs typeface="Times New Roman" pitchFamily="18" charset="0"/>
                      </a:rPr>
                      <a:t>19</a:t>
                    </a:r>
                    <a:endParaRPr lang="es-ES" sz="1200">
                      <a:latin typeface="+mn-lt"/>
                      <a:cs typeface="Times New Roman" pitchFamily="18" charset="0"/>
                    </a:endParaRPr>
                  </a:p>
                  <a:p>
                    <a:pPr eaLnBrk="0" hangingPunct="0"/>
                    <a:endParaRPr lang="es-ES" sz="1200">
                      <a:latin typeface="+mn-lt"/>
                    </a:endParaRPr>
                  </a:p>
                </p:txBody>
              </p:sp>
              <p:sp>
                <p:nvSpPr>
                  <p:cNvPr id="780" name="Rectangle 321"/>
                  <p:cNvSpPr>
                    <a:spLocks noChangeArrowheads="1"/>
                  </p:cNvSpPr>
                  <p:nvPr/>
                </p:nvSpPr>
                <p:spPr bwMode="auto">
                  <a:xfrm>
                    <a:off x="692" y="7780"/>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5" name="Group 322"/>
                <p:cNvGrpSpPr>
                  <a:grpSpLocks/>
                </p:cNvGrpSpPr>
                <p:nvPr/>
              </p:nvGrpSpPr>
              <p:grpSpPr bwMode="auto">
                <a:xfrm>
                  <a:off x="1384" y="7780"/>
                  <a:ext cx="692" cy="442"/>
                  <a:chOff x="1384" y="7780"/>
                  <a:chExt cx="692" cy="442"/>
                </a:xfrm>
              </p:grpSpPr>
              <p:sp>
                <p:nvSpPr>
                  <p:cNvPr id="777" name="Rectangle 323"/>
                  <p:cNvSpPr>
                    <a:spLocks noChangeArrowheads="1"/>
                  </p:cNvSpPr>
                  <p:nvPr/>
                </p:nvSpPr>
                <p:spPr bwMode="auto">
                  <a:xfrm>
                    <a:off x="1412" y="7780"/>
                    <a:ext cx="636" cy="442"/>
                  </a:xfrm>
                  <a:prstGeom prst="rect">
                    <a:avLst/>
                  </a:prstGeom>
                  <a:noFill/>
                  <a:ln w="9525">
                    <a:noFill/>
                    <a:miter lim="800000"/>
                    <a:headEnd/>
                    <a:tailEnd/>
                  </a:ln>
                </p:spPr>
                <p:txBody>
                  <a:bodyPr/>
                  <a:lstStyle/>
                  <a:p>
                    <a:r>
                      <a:rPr lang="es-MX" sz="1200">
                        <a:latin typeface="+mn-lt"/>
                        <a:cs typeface="Times New Roman" pitchFamily="18" charset="0"/>
                      </a:rPr>
                      <a:t>1.95</a:t>
                    </a:r>
                    <a:endParaRPr lang="es-ES" sz="1200">
                      <a:latin typeface="+mn-lt"/>
                      <a:cs typeface="Times New Roman" pitchFamily="18" charset="0"/>
                    </a:endParaRPr>
                  </a:p>
                  <a:p>
                    <a:pPr eaLnBrk="0" hangingPunct="0"/>
                    <a:endParaRPr lang="es-ES" sz="1200">
                      <a:latin typeface="+mn-lt"/>
                    </a:endParaRPr>
                  </a:p>
                </p:txBody>
              </p:sp>
              <p:sp>
                <p:nvSpPr>
                  <p:cNvPr id="778" name="Rectangle 324"/>
                  <p:cNvSpPr>
                    <a:spLocks noChangeArrowheads="1"/>
                  </p:cNvSpPr>
                  <p:nvPr/>
                </p:nvSpPr>
                <p:spPr bwMode="auto">
                  <a:xfrm>
                    <a:off x="1384" y="7780"/>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6" name="Group 325"/>
                <p:cNvGrpSpPr>
                  <a:grpSpLocks/>
                </p:cNvGrpSpPr>
                <p:nvPr/>
              </p:nvGrpSpPr>
              <p:grpSpPr bwMode="auto">
                <a:xfrm>
                  <a:off x="2076" y="7780"/>
                  <a:ext cx="692" cy="442"/>
                  <a:chOff x="2076" y="7780"/>
                  <a:chExt cx="692" cy="442"/>
                </a:xfrm>
              </p:grpSpPr>
              <p:sp>
                <p:nvSpPr>
                  <p:cNvPr id="775" name="Rectangle 326"/>
                  <p:cNvSpPr>
                    <a:spLocks noChangeArrowheads="1"/>
                  </p:cNvSpPr>
                  <p:nvPr/>
                </p:nvSpPr>
                <p:spPr bwMode="auto">
                  <a:xfrm>
                    <a:off x="2104" y="7780"/>
                    <a:ext cx="636" cy="442"/>
                  </a:xfrm>
                  <a:prstGeom prst="rect">
                    <a:avLst/>
                  </a:prstGeom>
                  <a:noFill/>
                  <a:ln w="9525">
                    <a:noFill/>
                    <a:miter lim="800000"/>
                    <a:headEnd/>
                    <a:tailEnd/>
                  </a:ln>
                </p:spPr>
                <p:txBody>
                  <a:bodyPr/>
                  <a:lstStyle/>
                  <a:p>
                    <a:r>
                      <a:rPr lang="es-MX" sz="1200">
                        <a:latin typeface="+mn-lt"/>
                        <a:cs typeface="Times New Roman" pitchFamily="18" charset="0"/>
                      </a:rPr>
                      <a:t>11.5</a:t>
                    </a:r>
                    <a:endParaRPr lang="es-ES" sz="1200">
                      <a:latin typeface="+mn-lt"/>
                      <a:cs typeface="Times New Roman" pitchFamily="18" charset="0"/>
                    </a:endParaRPr>
                  </a:p>
                  <a:p>
                    <a:pPr eaLnBrk="0" hangingPunct="0"/>
                    <a:endParaRPr lang="es-ES" sz="1200">
                      <a:latin typeface="+mn-lt"/>
                    </a:endParaRPr>
                  </a:p>
                </p:txBody>
              </p:sp>
              <p:sp>
                <p:nvSpPr>
                  <p:cNvPr id="776" name="Rectangle 327"/>
                  <p:cNvSpPr>
                    <a:spLocks noChangeArrowheads="1"/>
                  </p:cNvSpPr>
                  <p:nvPr/>
                </p:nvSpPr>
                <p:spPr bwMode="auto">
                  <a:xfrm>
                    <a:off x="2076" y="7780"/>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7" name="Group 328"/>
                <p:cNvGrpSpPr>
                  <a:grpSpLocks/>
                </p:cNvGrpSpPr>
                <p:nvPr/>
              </p:nvGrpSpPr>
              <p:grpSpPr bwMode="auto">
                <a:xfrm>
                  <a:off x="2768" y="7780"/>
                  <a:ext cx="692" cy="442"/>
                  <a:chOff x="2768" y="7780"/>
                  <a:chExt cx="692" cy="442"/>
                </a:xfrm>
              </p:grpSpPr>
              <p:sp>
                <p:nvSpPr>
                  <p:cNvPr id="773" name="Rectangle 329"/>
                  <p:cNvSpPr>
                    <a:spLocks noChangeArrowheads="1"/>
                  </p:cNvSpPr>
                  <p:nvPr/>
                </p:nvSpPr>
                <p:spPr bwMode="auto">
                  <a:xfrm>
                    <a:off x="2796" y="7780"/>
                    <a:ext cx="636" cy="442"/>
                  </a:xfrm>
                  <a:prstGeom prst="rect">
                    <a:avLst/>
                  </a:prstGeom>
                  <a:noFill/>
                  <a:ln w="9525">
                    <a:noFill/>
                    <a:miter lim="800000"/>
                    <a:headEnd/>
                    <a:tailEnd/>
                  </a:ln>
                </p:spPr>
                <p:txBody>
                  <a:bodyPr/>
                  <a:lstStyle/>
                  <a:p>
                    <a:r>
                      <a:rPr lang="es-MX" sz="1200">
                        <a:latin typeface="+mn-lt"/>
                        <a:cs typeface="Times New Roman" pitchFamily="18" charset="0"/>
                      </a:rPr>
                      <a:t>---</a:t>
                    </a:r>
                    <a:endParaRPr lang="es-ES" sz="1200">
                      <a:latin typeface="+mn-lt"/>
                      <a:cs typeface="Times New Roman" pitchFamily="18" charset="0"/>
                    </a:endParaRPr>
                  </a:p>
                  <a:p>
                    <a:pPr eaLnBrk="0" hangingPunct="0"/>
                    <a:endParaRPr lang="es-ES" sz="1200">
                      <a:latin typeface="+mn-lt"/>
                    </a:endParaRPr>
                  </a:p>
                </p:txBody>
              </p:sp>
              <p:sp>
                <p:nvSpPr>
                  <p:cNvPr id="774" name="Rectangle 330"/>
                  <p:cNvSpPr>
                    <a:spLocks noChangeArrowheads="1"/>
                  </p:cNvSpPr>
                  <p:nvPr/>
                </p:nvSpPr>
                <p:spPr bwMode="auto">
                  <a:xfrm>
                    <a:off x="2768" y="7780"/>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8" name="Group 331"/>
                <p:cNvGrpSpPr>
                  <a:grpSpLocks/>
                </p:cNvGrpSpPr>
                <p:nvPr/>
              </p:nvGrpSpPr>
              <p:grpSpPr bwMode="auto">
                <a:xfrm>
                  <a:off x="0" y="8222"/>
                  <a:ext cx="692" cy="365"/>
                  <a:chOff x="0" y="8222"/>
                  <a:chExt cx="692" cy="365"/>
                </a:xfrm>
              </p:grpSpPr>
              <p:sp>
                <p:nvSpPr>
                  <p:cNvPr id="771" name="Rectangle 332"/>
                  <p:cNvSpPr>
                    <a:spLocks noChangeArrowheads="1"/>
                  </p:cNvSpPr>
                  <p:nvPr/>
                </p:nvSpPr>
                <p:spPr bwMode="auto">
                  <a:xfrm>
                    <a:off x="28" y="8222"/>
                    <a:ext cx="636" cy="365"/>
                  </a:xfrm>
                  <a:prstGeom prst="rect">
                    <a:avLst/>
                  </a:prstGeom>
                  <a:noFill/>
                  <a:ln w="9525">
                    <a:noFill/>
                    <a:miter lim="800000"/>
                    <a:headEnd/>
                    <a:tailEnd/>
                  </a:ln>
                </p:spPr>
                <p:txBody>
                  <a:bodyPr/>
                  <a:lstStyle/>
                  <a:p>
                    <a:r>
                      <a:rPr lang="es-MX" sz="1200">
                        <a:latin typeface="+mn-lt"/>
                        <a:cs typeface="Times New Roman" pitchFamily="18" charset="0"/>
                      </a:rPr>
                      <a:t>acetona</a:t>
                    </a:r>
                    <a:endParaRPr lang="es-ES" sz="1200">
                      <a:latin typeface="+mn-lt"/>
                      <a:cs typeface="Times New Roman" pitchFamily="18" charset="0"/>
                    </a:endParaRPr>
                  </a:p>
                  <a:p>
                    <a:pPr eaLnBrk="0" hangingPunct="0"/>
                    <a:endParaRPr lang="es-ES" sz="1200">
                      <a:latin typeface="+mn-lt"/>
                    </a:endParaRPr>
                  </a:p>
                </p:txBody>
              </p:sp>
              <p:sp>
                <p:nvSpPr>
                  <p:cNvPr id="772" name="Rectangle 333"/>
                  <p:cNvSpPr>
                    <a:spLocks noChangeArrowheads="1"/>
                  </p:cNvSpPr>
                  <p:nvPr/>
                </p:nvSpPr>
                <p:spPr bwMode="auto">
                  <a:xfrm>
                    <a:off x="0" y="822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09" name="Group 334"/>
                <p:cNvGrpSpPr>
                  <a:grpSpLocks/>
                </p:cNvGrpSpPr>
                <p:nvPr/>
              </p:nvGrpSpPr>
              <p:grpSpPr bwMode="auto">
                <a:xfrm>
                  <a:off x="692" y="8222"/>
                  <a:ext cx="692" cy="365"/>
                  <a:chOff x="692" y="8222"/>
                  <a:chExt cx="692" cy="365"/>
                </a:xfrm>
              </p:grpSpPr>
              <p:sp>
                <p:nvSpPr>
                  <p:cNvPr id="769" name="Rectangle 335"/>
                  <p:cNvSpPr>
                    <a:spLocks noChangeArrowheads="1"/>
                  </p:cNvSpPr>
                  <p:nvPr/>
                </p:nvSpPr>
                <p:spPr bwMode="auto">
                  <a:xfrm>
                    <a:off x="720" y="8222"/>
                    <a:ext cx="636" cy="365"/>
                  </a:xfrm>
                  <a:prstGeom prst="rect">
                    <a:avLst/>
                  </a:prstGeom>
                  <a:noFill/>
                  <a:ln w="9525">
                    <a:noFill/>
                    <a:miter lim="800000"/>
                    <a:headEnd/>
                    <a:tailEnd/>
                  </a:ln>
                </p:spPr>
                <p:txBody>
                  <a:bodyPr/>
                  <a:lstStyle/>
                  <a:p>
                    <a:r>
                      <a:rPr lang="es-MX" sz="1200">
                        <a:latin typeface="+mn-lt"/>
                        <a:cs typeface="Times New Roman" pitchFamily="18" charset="0"/>
                      </a:rPr>
                      <a:t>18</a:t>
                    </a:r>
                    <a:endParaRPr lang="es-ES" sz="1200">
                      <a:latin typeface="+mn-lt"/>
                      <a:cs typeface="Times New Roman" pitchFamily="18" charset="0"/>
                    </a:endParaRPr>
                  </a:p>
                  <a:p>
                    <a:pPr eaLnBrk="0" hangingPunct="0"/>
                    <a:endParaRPr lang="es-ES" sz="1200">
                      <a:latin typeface="+mn-lt"/>
                    </a:endParaRPr>
                  </a:p>
                </p:txBody>
              </p:sp>
              <p:sp>
                <p:nvSpPr>
                  <p:cNvPr id="770" name="Rectangle 336"/>
                  <p:cNvSpPr>
                    <a:spLocks noChangeArrowheads="1"/>
                  </p:cNvSpPr>
                  <p:nvPr/>
                </p:nvSpPr>
                <p:spPr bwMode="auto">
                  <a:xfrm>
                    <a:off x="692" y="822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0" name="Group 337"/>
                <p:cNvGrpSpPr>
                  <a:grpSpLocks/>
                </p:cNvGrpSpPr>
                <p:nvPr/>
              </p:nvGrpSpPr>
              <p:grpSpPr bwMode="auto">
                <a:xfrm>
                  <a:off x="1384" y="8222"/>
                  <a:ext cx="692" cy="365"/>
                  <a:chOff x="1384" y="8222"/>
                  <a:chExt cx="692" cy="365"/>
                </a:xfrm>
              </p:grpSpPr>
              <p:sp>
                <p:nvSpPr>
                  <p:cNvPr id="767" name="Rectangle 338"/>
                  <p:cNvSpPr>
                    <a:spLocks noChangeArrowheads="1"/>
                  </p:cNvSpPr>
                  <p:nvPr/>
                </p:nvSpPr>
                <p:spPr bwMode="auto">
                  <a:xfrm>
                    <a:off x="1412" y="8222"/>
                    <a:ext cx="636" cy="365"/>
                  </a:xfrm>
                  <a:prstGeom prst="rect">
                    <a:avLst/>
                  </a:prstGeom>
                  <a:noFill/>
                  <a:ln w="9525">
                    <a:noFill/>
                    <a:miter lim="800000"/>
                    <a:headEnd/>
                    <a:tailEnd/>
                  </a:ln>
                </p:spPr>
                <p:txBody>
                  <a:bodyPr/>
                  <a:lstStyle/>
                  <a:p>
                    <a:r>
                      <a:rPr lang="es-MX" sz="1200">
                        <a:latin typeface="+mn-lt"/>
                        <a:cs typeface="Times New Roman" pitchFamily="18" charset="0"/>
                      </a:rPr>
                      <a:t>8.94</a:t>
                    </a:r>
                    <a:endParaRPr lang="es-ES" sz="1200">
                      <a:latin typeface="+mn-lt"/>
                      <a:cs typeface="Times New Roman" pitchFamily="18" charset="0"/>
                    </a:endParaRPr>
                  </a:p>
                  <a:p>
                    <a:pPr eaLnBrk="0" hangingPunct="0"/>
                    <a:endParaRPr lang="es-ES" sz="1200">
                      <a:latin typeface="+mn-lt"/>
                    </a:endParaRPr>
                  </a:p>
                </p:txBody>
              </p:sp>
              <p:sp>
                <p:nvSpPr>
                  <p:cNvPr id="768" name="Rectangle 339"/>
                  <p:cNvSpPr>
                    <a:spLocks noChangeArrowheads="1"/>
                  </p:cNvSpPr>
                  <p:nvPr/>
                </p:nvSpPr>
                <p:spPr bwMode="auto">
                  <a:xfrm>
                    <a:off x="1384" y="822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1" name="Group 340"/>
                <p:cNvGrpSpPr>
                  <a:grpSpLocks/>
                </p:cNvGrpSpPr>
                <p:nvPr/>
              </p:nvGrpSpPr>
              <p:grpSpPr bwMode="auto">
                <a:xfrm>
                  <a:off x="2076" y="8222"/>
                  <a:ext cx="692" cy="365"/>
                  <a:chOff x="2076" y="8222"/>
                  <a:chExt cx="692" cy="365"/>
                </a:xfrm>
              </p:grpSpPr>
              <p:sp>
                <p:nvSpPr>
                  <p:cNvPr id="765" name="Rectangle 341"/>
                  <p:cNvSpPr>
                    <a:spLocks noChangeArrowheads="1"/>
                  </p:cNvSpPr>
                  <p:nvPr/>
                </p:nvSpPr>
                <p:spPr bwMode="auto">
                  <a:xfrm>
                    <a:off x="2104" y="8222"/>
                    <a:ext cx="636" cy="365"/>
                  </a:xfrm>
                  <a:prstGeom prst="rect">
                    <a:avLst/>
                  </a:prstGeom>
                  <a:noFill/>
                  <a:ln w="9525">
                    <a:noFill/>
                    <a:miter lim="800000"/>
                    <a:headEnd/>
                    <a:tailEnd/>
                  </a:ln>
                </p:spPr>
                <p:txBody>
                  <a:bodyPr/>
                  <a:lstStyle/>
                  <a:p>
                    <a:r>
                      <a:rPr lang="es-MX" sz="1200">
                        <a:latin typeface="+mn-lt"/>
                        <a:cs typeface="Times New Roman" pitchFamily="18" charset="0"/>
                      </a:rPr>
                      <a:t>32</a:t>
                    </a:r>
                    <a:endParaRPr lang="es-ES" sz="1200">
                      <a:latin typeface="+mn-lt"/>
                      <a:cs typeface="Times New Roman" pitchFamily="18" charset="0"/>
                    </a:endParaRPr>
                  </a:p>
                  <a:p>
                    <a:pPr eaLnBrk="0" hangingPunct="0"/>
                    <a:endParaRPr lang="es-ES" sz="1200">
                      <a:latin typeface="+mn-lt"/>
                    </a:endParaRPr>
                  </a:p>
                </p:txBody>
              </p:sp>
              <p:sp>
                <p:nvSpPr>
                  <p:cNvPr id="766" name="Rectangle 342"/>
                  <p:cNvSpPr>
                    <a:spLocks noChangeArrowheads="1"/>
                  </p:cNvSpPr>
                  <p:nvPr/>
                </p:nvSpPr>
                <p:spPr bwMode="auto">
                  <a:xfrm>
                    <a:off x="2076" y="822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2" name="Group 343"/>
                <p:cNvGrpSpPr>
                  <a:grpSpLocks/>
                </p:cNvGrpSpPr>
                <p:nvPr/>
              </p:nvGrpSpPr>
              <p:grpSpPr bwMode="auto">
                <a:xfrm>
                  <a:off x="2768" y="8222"/>
                  <a:ext cx="692" cy="365"/>
                  <a:chOff x="2768" y="8222"/>
                  <a:chExt cx="692" cy="365"/>
                </a:xfrm>
              </p:grpSpPr>
              <p:sp>
                <p:nvSpPr>
                  <p:cNvPr id="763" name="Rectangle 344"/>
                  <p:cNvSpPr>
                    <a:spLocks noChangeArrowheads="1"/>
                  </p:cNvSpPr>
                  <p:nvPr/>
                </p:nvSpPr>
                <p:spPr bwMode="auto">
                  <a:xfrm>
                    <a:off x="2796" y="8222"/>
                    <a:ext cx="636" cy="365"/>
                  </a:xfrm>
                  <a:prstGeom prst="rect">
                    <a:avLst/>
                  </a:prstGeom>
                  <a:noFill/>
                  <a:ln w="9525">
                    <a:noFill/>
                    <a:miter lim="800000"/>
                    <a:headEnd/>
                    <a:tailEnd/>
                  </a:ln>
                </p:spPr>
                <p:txBody>
                  <a:bodyPr/>
                  <a:lstStyle/>
                  <a:p>
                    <a:r>
                      <a:rPr lang="es-MX" sz="1200">
                        <a:latin typeface="+mn-lt"/>
                        <a:cs typeface="Times New Roman" pitchFamily="18" charset="0"/>
                      </a:rPr>
                      <a:t>1</a:t>
                    </a:r>
                    <a:endParaRPr lang="es-ES" sz="1200">
                      <a:latin typeface="+mn-lt"/>
                      <a:cs typeface="Times New Roman" pitchFamily="18" charset="0"/>
                    </a:endParaRPr>
                  </a:p>
                  <a:p>
                    <a:pPr eaLnBrk="0" hangingPunct="0"/>
                    <a:endParaRPr lang="es-ES" sz="1200">
                      <a:latin typeface="+mn-lt"/>
                    </a:endParaRPr>
                  </a:p>
                </p:txBody>
              </p:sp>
              <p:sp>
                <p:nvSpPr>
                  <p:cNvPr id="764" name="Rectangle 345"/>
                  <p:cNvSpPr>
                    <a:spLocks noChangeArrowheads="1"/>
                  </p:cNvSpPr>
                  <p:nvPr/>
                </p:nvSpPr>
                <p:spPr bwMode="auto">
                  <a:xfrm>
                    <a:off x="2768" y="822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3" name="Group 346"/>
                <p:cNvGrpSpPr>
                  <a:grpSpLocks/>
                </p:cNvGrpSpPr>
                <p:nvPr/>
              </p:nvGrpSpPr>
              <p:grpSpPr bwMode="auto">
                <a:xfrm>
                  <a:off x="0" y="8587"/>
                  <a:ext cx="692" cy="365"/>
                  <a:chOff x="0" y="8587"/>
                  <a:chExt cx="692" cy="365"/>
                </a:xfrm>
              </p:grpSpPr>
              <p:sp>
                <p:nvSpPr>
                  <p:cNvPr id="761" name="Rectangle 347"/>
                  <p:cNvSpPr>
                    <a:spLocks noChangeArrowheads="1"/>
                  </p:cNvSpPr>
                  <p:nvPr/>
                </p:nvSpPr>
                <p:spPr bwMode="auto">
                  <a:xfrm>
                    <a:off x="28" y="8587"/>
                    <a:ext cx="636" cy="365"/>
                  </a:xfrm>
                  <a:prstGeom prst="rect">
                    <a:avLst/>
                  </a:prstGeom>
                  <a:noFill/>
                  <a:ln w="9525">
                    <a:noFill/>
                    <a:miter lim="800000"/>
                    <a:headEnd/>
                    <a:tailEnd/>
                  </a:ln>
                </p:spPr>
                <p:txBody>
                  <a:bodyPr/>
                  <a:lstStyle/>
                  <a:p>
                    <a:r>
                      <a:rPr lang="es-MX" sz="1200">
                        <a:latin typeface="+mn-lt"/>
                        <a:cs typeface="Times New Roman" pitchFamily="18" charset="0"/>
                      </a:rPr>
                      <a:t>propano</a:t>
                    </a:r>
                    <a:endParaRPr lang="es-ES" sz="1200">
                      <a:latin typeface="+mn-lt"/>
                      <a:cs typeface="Times New Roman" pitchFamily="18" charset="0"/>
                    </a:endParaRPr>
                  </a:p>
                  <a:p>
                    <a:pPr eaLnBrk="0" hangingPunct="0"/>
                    <a:endParaRPr lang="es-ES" sz="1200">
                      <a:latin typeface="+mn-lt"/>
                    </a:endParaRPr>
                  </a:p>
                </p:txBody>
              </p:sp>
              <p:sp>
                <p:nvSpPr>
                  <p:cNvPr id="762" name="Rectangle 348"/>
                  <p:cNvSpPr>
                    <a:spLocks noChangeArrowheads="1"/>
                  </p:cNvSpPr>
                  <p:nvPr/>
                </p:nvSpPr>
                <p:spPr bwMode="auto">
                  <a:xfrm>
                    <a:off x="0" y="858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4" name="Group 349"/>
                <p:cNvGrpSpPr>
                  <a:grpSpLocks/>
                </p:cNvGrpSpPr>
                <p:nvPr/>
              </p:nvGrpSpPr>
              <p:grpSpPr bwMode="auto">
                <a:xfrm>
                  <a:off x="692" y="8587"/>
                  <a:ext cx="692" cy="365"/>
                  <a:chOff x="692" y="8587"/>
                  <a:chExt cx="692" cy="365"/>
                </a:xfrm>
              </p:grpSpPr>
              <p:sp>
                <p:nvSpPr>
                  <p:cNvPr id="759" name="Rectangle 350"/>
                  <p:cNvSpPr>
                    <a:spLocks noChangeArrowheads="1"/>
                  </p:cNvSpPr>
                  <p:nvPr/>
                </p:nvSpPr>
                <p:spPr bwMode="auto">
                  <a:xfrm>
                    <a:off x="720" y="8587"/>
                    <a:ext cx="636" cy="365"/>
                  </a:xfrm>
                  <a:prstGeom prst="rect">
                    <a:avLst/>
                  </a:prstGeom>
                  <a:noFill/>
                  <a:ln w="9525">
                    <a:noFill/>
                    <a:miter lim="800000"/>
                    <a:headEnd/>
                    <a:tailEnd/>
                  </a:ln>
                </p:spPr>
                <p:txBody>
                  <a:bodyPr/>
                  <a:lstStyle/>
                  <a:p>
                    <a:r>
                      <a:rPr lang="es-MX" sz="1200">
                        <a:latin typeface="+mn-lt"/>
                        <a:cs typeface="Times New Roman" pitchFamily="18" charset="0"/>
                      </a:rPr>
                      <a:t>18</a:t>
                    </a:r>
                    <a:endParaRPr lang="es-ES" sz="1200">
                      <a:latin typeface="+mn-lt"/>
                      <a:cs typeface="Times New Roman" pitchFamily="18" charset="0"/>
                    </a:endParaRPr>
                  </a:p>
                  <a:p>
                    <a:pPr eaLnBrk="0" hangingPunct="0"/>
                    <a:endParaRPr lang="es-ES" sz="1200">
                      <a:latin typeface="+mn-lt"/>
                    </a:endParaRPr>
                  </a:p>
                </p:txBody>
              </p:sp>
              <p:sp>
                <p:nvSpPr>
                  <p:cNvPr id="760" name="Rectangle 351"/>
                  <p:cNvSpPr>
                    <a:spLocks noChangeArrowheads="1"/>
                  </p:cNvSpPr>
                  <p:nvPr/>
                </p:nvSpPr>
                <p:spPr bwMode="auto">
                  <a:xfrm>
                    <a:off x="692" y="858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5" name="Group 352"/>
                <p:cNvGrpSpPr>
                  <a:grpSpLocks/>
                </p:cNvGrpSpPr>
                <p:nvPr/>
              </p:nvGrpSpPr>
              <p:grpSpPr bwMode="auto">
                <a:xfrm>
                  <a:off x="1384" y="8587"/>
                  <a:ext cx="692" cy="365"/>
                  <a:chOff x="1384" y="8587"/>
                  <a:chExt cx="692" cy="365"/>
                </a:xfrm>
              </p:grpSpPr>
              <p:sp>
                <p:nvSpPr>
                  <p:cNvPr id="757" name="Rectangle 353"/>
                  <p:cNvSpPr>
                    <a:spLocks noChangeArrowheads="1"/>
                  </p:cNvSpPr>
                  <p:nvPr/>
                </p:nvSpPr>
                <p:spPr bwMode="auto">
                  <a:xfrm>
                    <a:off x="1412" y="8587"/>
                    <a:ext cx="636" cy="365"/>
                  </a:xfrm>
                  <a:prstGeom prst="rect">
                    <a:avLst/>
                  </a:prstGeom>
                  <a:noFill/>
                  <a:ln w="9525">
                    <a:noFill/>
                    <a:miter lim="800000"/>
                    <a:headEnd/>
                    <a:tailEnd/>
                  </a:ln>
                </p:spPr>
                <p:txBody>
                  <a:bodyPr/>
                  <a:lstStyle/>
                  <a:p>
                    <a:r>
                      <a:rPr lang="es-MX" sz="1200">
                        <a:latin typeface="+mn-lt"/>
                        <a:cs typeface="Times New Roman" pitchFamily="18" charset="0"/>
                      </a:rPr>
                      <a:t>19.41</a:t>
                    </a:r>
                    <a:endParaRPr lang="es-ES" sz="1200">
                      <a:latin typeface="+mn-lt"/>
                      <a:cs typeface="Times New Roman" pitchFamily="18" charset="0"/>
                    </a:endParaRPr>
                  </a:p>
                  <a:p>
                    <a:pPr eaLnBrk="0" hangingPunct="0"/>
                    <a:endParaRPr lang="es-ES" sz="1200">
                      <a:latin typeface="+mn-lt"/>
                    </a:endParaRPr>
                  </a:p>
                </p:txBody>
              </p:sp>
              <p:sp>
                <p:nvSpPr>
                  <p:cNvPr id="758" name="Rectangle 354"/>
                  <p:cNvSpPr>
                    <a:spLocks noChangeArrowheads="1"/>
                  </p:cNvSpPr>
                  <p:nvPr/>
                </p:nvSpPr>
                <p:spPr bwMode="auto">
                  <a:xfrm>
                    <a:off x="1384" y="858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6" name="Group 355"/>
                <p:cNvGrpSpPr>
                  <a:grpSpLocks/>
                </p:cNvGrpSpPr>
                <p:nvPr/>
              </p:nvGrpSpPr>
              <p:grpSpPr bwMode="auto">
                <a:xfrm>
                  <a:off x="2076" y="8587"/>
                  <a:ext cx="692" cy="365"/>
                  <a:chOff x="2076" y="8587"/>
                  <a:chExt cx="692" cy="365"/>
                </a:xfrm>
              </p:grpSpPr>
              <p:sp>
                <p:nvSpPr>
                  <p:cNvPr id="755" name="Rectangle 356"/>
                  <p:cNvSpPr>
                    <a:spLocks noChangeArrowheads="1"/>
                  </p:cNvSpPr>
                  <p:nvPr/>
                </p:nvSpPr>
                <p:spPr bwMode="auto">
                  <a:xfrm>
                    <a:off x="2104" y="8587"/>
                    <a:ext cx="636" cy="365"/>
                  </a:xfrm>
                  <a:prstGeom prst="rect">
                    <a:avLst/>
                  </a:prstGeom>
                  <a:noFill/>
                  <a:ln w="9525">
                    <a:noFill/>
                    <a:miter lim="800000"/>
                    <a:headEnd/>
                    <a:tailEnd/>
                  </a:ln>
                </p:spPr>
                <p:txBody>
                  <a:bodyPr/>
                  <a:lstStyle/>
                  <a:p>
                    <a:r>
                      <a:rPr lang="es-MX" sz="1200">
                        <a:latin typeface="+mn-lt"/>
                        <a:cs typeface="Times New Roman" pitchFamily="18" charset="0"/>
                      </a:rPr>
                      <a:t>86.5</a:t>
                    </a:r>
                    <a:endParaRPr lang="es-ES" sz="1200">
                      <a:latin typeface="+mn-lt"/>
                      <a:cs typeface="Times New Roman" pitchFamily="18" charset="0"/>
                    </a:endParaRPr>
                  </a:p>
                  <a:p>
                    <a:pPr eaLnBrk="0" hangingPunct="0"/>
                    <a:endParaRPr lang="es-ES" sz="1200">
                      <a:latin typeface="+mn-lt"/>
                    </a:endParaRPr>
                  </a:p>
                </p:txBody>
              </p:sp>
              <p:sp>
                <p:nvSpPr>
                  <p:cNvPr id="756" name="Rectangle 357"/>
                  <p:cNvSpPr>
                    <a:spLocks noChangeArrowheads="1"/>
                  </p:cNvSpPr>
                  <p:nvPr/>
                </p:nvSpPr>
                <p:spPr bwMode="auto">
                  <a:xfrm>
                    <a:off x="2076" y="858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7" name="Group 358"/>
                <p:cNvGrpSpPr>
                  <a:grpSpLocks/>
                </p:cNvGrpSpPr>
                <p:nvPr/>
              </p:nvGrpSpPr>
              <p:grpSpPr bwMode="auto">
                <a:xfrm>
                  <a:off x="2768" y="8587"/>
                  <a:ext cx="692" cy="365"/>
                  <a:chOff x="2768" y="8587"/>
                  <a:chExt cx="692" cy="365"/>
                </a:xfrm>
              </p:grpSpPr>
              <p:sp>
                <p:nvSpPr>
                  <p:cNvPr id="753" name="Rectangle 359"/>
                  <p:cNvSpPr>
                    <a:spLocks noChangeArrowheads="1"/>
                  </p:cNvSpPr>
                  <p:nvPr/>
                </p:nvSpPr>
                <p:spPr bwMode="auto">
                  <a:xfrm>
                    <a:off x="2796" y="8587"/>
                    <a:ext cx="636" cy="365"/>
                  </a:xfrm>
                  <a:prstGeom prst="rect">
                    <a:avLst/>
                  </a:prstGeom>
                  <a:noFill/>
                  <a:ln w="9525">
                    <a:noFill/>
                    <a:miter lim="800000"/>
                    <a:headEnd/>
                    <a:tailEnd/>
                  </a:ln>
                </p:spPr>
                <p:txBody>
                  <a:bodyPr/>
                  <a:lstStyle/>
                  <a:p>
                    <a:r>
                      <a:rPr lang="es-MX" sz="1200">
                        <a:latin typeface="+mn-lt"/>
                        <a:cs typeface="Times New Roman" pitchFamily="18" charset="0"/>
                      </a:rPr>
                      <a:t>0.63</a:t>
                    </a:r>
                    <a:endParaRPr lang="es-ES" sz="1200">
                      <a:latin typeface="+mn-lt"/>
                      <a:cs typeface="Times New Roman" pitchFamily="18" charset="0"/>
                    </a:endParaRPr>
                  </a:p>
                  <a:p>
                    <a:pPr eaLnBrk="0" hangingPunct="0"/>
                    <a:endParaRPr lang="es-ES" sz="1200">
                      <a:latin typeface="+mn-lt"/>
                    </a:endParaRPr>
                  </a:p>
                </p:txBody>
              </p:sp>
              <p:sp>
                <p:nvSpPr>
                  <p:cNvPr id="754" name="Rectangle 360"/>
                  <p:cNvSpPr>
                    <a:spLocks noChangeArrowheads="1"/>
                  </p:cNvSpPr>
                  <p:nvPr/>
                </p:nvSpPr>
                <p:spPr bwMode="auto">
                  <a:xfrm>
                    <a:off x="2768" y="858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8" name="Group 361"/>
                <p:cNvGrpSpPr>
                  <a:grpSpLocks/>
                </p:cNvGrpSpPr>
                <p:nvPr/>
              </p:nvGrpSpPr>
              <p:grpSpPr bwMode="auto">
                <a:xfrm>
                  <a:off x="0" y="8952"/>
                  <a:ext cx="692" cy="365"/>
                  <a:chOff x="0" y="8952"/>
                  <a:chExt cx="692" cy="365"/>
                </a:xfrm>
              </p:grpSpPr>
              <p:sp>
                <p:nvSpPr>
                  <p:cNvPr id="751" name="Rectangle 362"/>
                  <p:cNvSpPr>
                    <a:spLocks noChangeArrowheads="1"/>
                  </p:cNvSpPr>
                  <p:nvPr/>
                </p:nvSpPr>
                <p:spPr bwMode="auto">
                  <a:xfrm>
                    <a:off x="28" y="8952"/>
                    <a:ext cx="636" cy="365"/>
                  </a:xfrm>
                  <a:prstGeom prst="rect">
                    <a:avLst/>
                  </a:prstGeom>
                  <a:noFill/>
                  <a:ln w="9525">
                    <a:noFill/>
                    <a:miter lim="800000"/>
                    <a:headEnd/>
                    <a:tailEnd/>
                  </a:ln>
                </p:spPr>
                <p:txBody>
                  <a:bodyPr/>
                  <a:lstStyle/>
                  <a:p>
                    <a:r>
                      <a:rPr lang="es-MX" sz="1200">
                        <a:latin typeface="+mn-lt"/>
                        <a:cs typeface="Times New Roman" pitchFamily="18" charset="0"/>
                      </a:rPr>
                      <a:t>hexano</a:t>
                    </a:r>
                    <a:endParaRPr lang="es-ES" sz="1200">
                      <a:latin typeface="+mn-lt"/>
                      <a:cs typeface="Times New Roman" pitchFamily="18" charset="0"/>
                    </a:endParaRPr>
                  </a:p>
                  <a:p>
                    <a:pPr eaLnBrk="0" hangingPunct="0"/>
                    <a:endParaRPr lang="es-ES" sz="1200">
                      <a:latin typeface="+mn-lt"/>
                    </a:endParaRPr>
                  </a:p>
                </p:txBody>
              </p:sp>
              <p:sp>
                <p:nvSpPr>
                  <p:cNvPr id="752" name="Rectangle 363"/>
                  <p:cNvSpPr>
                    <a:spLocks noChangeArrowheads="1"/>
                  </p:cNvSpPr>
                  <p:nvPr/>
                </p:nvSpPr>
                <p:spPr bwMode="auto">
                  <a:xfrm>
                    <a:off x="0" y="895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19" name="Group 364"/>
                <p:cNvGrpSpPr>
                  <a:grpSpLocks/>
                </p:cNvGrpSpPr>
                <p:nvPr/>
              </p:nvGrpSpPr>
              <p:grpSpPr bwMode="auto">
                <a:xfrm>
                  <a:off x="692" y="8952"/>
                  <a:ext cx="692" cy="365"/>
                  <a:chOff x="692" y="8952"/>
                  <a:chExt cx="692" cy="365"/>
                </a:xfrm>
              </p:grpSpPr>
              <p:sp>
                <p:nvSpPr>
                  <p:cNvPr id="749" name="Rectangle 365"/>
                  <p:cNvSpPr>
                    <a:spLocks noChangeArrowheads="1"/>
                  </p:cNvSpPr>
                  <p:nvPr/>
                </p:nvSpPr>
                <p:spPr bwMode="auto">
                  <a:xfrm>
                    <a:off x="720" y="8952"/>
                    <a:ext cx="636" cy="365"/>
                  </a:xfrm>
                  <a:prstGeom prst="rect">
                    <a:avLst/>
                  </a:prstGeom>
                  <a:noFill/>
                  <a:ln w="9525">
                    <a:noFill/>
                    <a:miter lim="800000"/>
                    <a:headEnd/>
                    <a:tailEnd/>
                  </a:ln>
                </p:spPr>
                <p:txBody>
                  <a:bodyPr/>
                  <a:lstStyle/>
                  <a:p>
                    <a:r>
                      <a:rPr lang="es-MX" sz="1200">
                        <a:latin typeface="+mn-lt"/>
                        <a:cs typeface="Times New Roman" pitchFamily="18" charset="0"/>
                      </a:rPr>
                      <a:t>17</a:t>
                    </a:r>
                    <a:endParaRPr lang="es-ES" sz="1200">
                      <a:latin typeface="+mn-lt"/>
                      <a:cs typeface="Times New Roman" pitchFamily="18" charset="0"/>
                    </a:endParaRPr>
                  </a:p>
                  <a:p>
                    <a:pPr eaLnBrk="0" hangingPunct="0"/>
                    <a:endParaRPr lang="es-ES" sz="1200">
                      <a:latin typeface="+mn-lt"/>
                    </a:endParaRPr>
                  </a:p>
                </p:txBody>
              </p:sp>
              <p:sp>
                <p:nvSpPr>
                  <p:cNvPr id="750" name="Rectangle 366"/>
                  <p:cNvSpPr>
                    <a:spLocks noChangeArrowheads="1"/>
                  </p:cNvSpPr>
                  <p:nvPr/>
                </p:nvSpPr>
                <p:spPr bwMode="auto">
                  <a:xfrm>
                    <a:off x="692" y="895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0" name="Group 367"/>
                <p:cNvGrpSpPr>
                  <a:grpSpLocks/>
                </p:cNvGrpSpPr>
                <p:nvPr/>
              </p:nvGrpSpPr>
              <p:grpSpPr bwMode="auto">
                <a:xfrm>
                  <a:off x="1384" y="8952"/>
                  <a:ext cx="692" cy="365"/>
                  <a:chOff x="1384" y="8952"/>
                  <a:chExt cx="692" cy="365"/>
                </a:xfrm>
              </p:grpSpPr>
              <p:sp>
                <p:nvSpPr>
                  <p:cNvPr id="747" name="Rectangle 368"/>
                  <p:cNvSpPr>
                    <a:spLocks noChangeArrowheads="1"/>
                  </p:cNvSpPr>
                  <p:nvPr/>
                </p:nvSpPr>
                <p:spPr bwMode="auto">
                  <a:xfrm>
                    <a:off x="1412" y="8952"/>
                    <a:ext cx="636" cy="365"/>
                  </a:xfrm>
                  <a:prstGeom prst="rect">
                    <a:avLst/>
                  </a:prstGeom>
                  <a:noFill/>
                  <a:ln w="9525">
                    <a:noFill/>
                    <a:miter lim="800000"/>
                    <a:headEnd/>
                    <a:tailEnd/>
                  </a:ln>
                </p:spPr>
                <p:txBody>
                  <a:bodyPr/>
                  <a:lstStyle/>
                  <a:p>
                    <a:r>
                      <a:rPr lang="es-MX" sz="1200">
                        <a:latin typeface="+mn-lt"/>
                        <a:cs typeface="Times New Roman" pitchFamily="18" charset="0"/>
                      </a:rPr>
                      <a:t>7.35</a:t>
                    </a:r>
                    <a:endParaRPr lang="es-ES" sz="1200">
                      <a:latin typeface="+mn-lt"/>
                      <a:cs typeface="Times New Roman" pitchFamily="18" charset="0"/>
                    </a:endParaRPr>
                  </a:p>
                  <a:p>
                    <a:pPr eaLnBrk="0" hangingPunct="0"/>
                    <a:endParaRPr lang="es-ES" sz="1200">
                      <a:latin typeface="+mn-lt"/>
                    </a:endParaRPr>
                  </a:p>
                </p:txBody>
              </p:sp>
              <p:sp>
                <p:nvSpPr>
                  <p:cNvPr id="748" name="Rectangle 369"/>
                  <p:cNvSpPr>
                    <a:spLocks noChangeArrowheads="1"/>
                  </p:cNvSpPr>
                  <p:nvPr/>
                </p:nvSpPr>
                <p:spPr bwMode="auto">
                  <a:xfrm>
                    <a:off x="1384" y="895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1" name="Group 370"/>
                <p:cNvGrpSpPr>
                  <a:grpSpLocks/>
                </p:cNvGrpSpPr>
                <p:nvPr/>
              </p:nvGrpSpPr>
              <p:grpSpPr bwMode="auto">
                <a:xfrm>
                  <a:off x="2076" y="8952"/>
                  <a:ext cx="692" cy="365"/>
                  <a:chOff x="2076" y="8952"/>
                  <a:chExt cx="692" cy="365"/>
                </a:xfrm>
              </p:grpSpPr>
              <p:sp>
                <p:nvSpPr>
                  <p:cNvPr id="745" name="Rectangle 371"/>
                  <p:cNvSpPr>
                    <a:spLocks noChangeArrowheads="1"/>
                  </p:cNvSpPr>
                  <p:nvPr/>
                </p:nvSpPr>
                <p:spPr bwMode="auto">
                  <a:xfrm>
                    <a:off x="2104" y="8952"/>
                    <a:ext cx="636" cy="365"/>
                  </a:xfrm>
                  <a:prstGeom prst="rect">
                    <a:avLst/>
                  </a:prstGeom>
                  <a:noFill/>
                  <a:ln w="9525">
                    <a:noFill/>
                    <a:miter lim="800000"/>
                    <a:headEnd/>
                    <a:tailEnd/>
                  </a:ln>
                </p:spPr>
                <p:txBody>
                  <a:bodyPr/>
                  <a:lstStyle/>
                  <a:p>
                    <a:r>
                      <a:rPr lang="es-MX" sz="1200">
                        <a:latin typeface="+mn-lt"/>
                        <a:cs typeface="Times New Roman" pitchFamily="18" charset="0"/>
                      </a:rPr>
                      <a:t>20.82</a:t>
                    </a:r>
                    <a:endParaRPr lang="es-ES" sz="1200">
                      <a:latin typeface="+mn-lt"/>
                      <a:cs typeface="Times New Roman" pitchFamily="18" charset="0"/>
                    </a:endParaRPr>
                  </a:p>
                  <a:p>
                    <a:pPr eaLnBrk="0" hangingPunct="0"/>
                    <a:endParaRPr lang="es-ES" sz="1200">
                      <a:latin typeface="+mn-lt"/>
                    </a:endParaRPr>
                  </a:p>
                </p:txBody>
              </p:sp>
              <p:sp>
                <p:nvSpPr>
                  <p:cNvPr id="746" name="Rectangle 372"/>
                  <p:cNvSpPr>
                    <a:spLocks noChangeArrowheads="1"/>
                  </p:cNvSpPr>
                  <p:nvPr/>
                </p:nvSpPr>
                <p:spPr bwMode="auto">
                  <a:xfrm>
                    <a:off x="2076" y="895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2" name="Group 373"/>
                <p:cNvGrpSpPr>
                  <a:grpSpLocks/>
                </p:cNvGrpSpPr>
                <p:nvPr/>
              </p:nvGrpSpPr>
              <p:grpSpPr bwMode="auto">
                <a:xfrm>
                  <a:off x="2768" y="8952"/>
                  <a:ext cx="692" cy="365"/>
                  <a:chOff x="2768" y="8952"/>
                  <a:chExt cx="692" cy="365"/>
                </a:xfrm>
              </p:grpSpPr>
              <p:sp>
                <p:nvSpPr>
                  <p:cNvPr id="743" name="Rectangle 374"/>
                  <p:cNvSpPr>
                    <a:spLocks noChangeArrowheads="1"/>
                  </p:cNvSpPr>
                  <p:nvPr/>
                </p:nvSpPr>
                <p:spPr bwMode="auto">
                  <a:xfrm>
                    <a:off x="2796" y="8952"/>
                    <a:ext cx="636" cy="365"/>
                  </a:xfrm>
                  <a:prstGeom prst="rect">
                    <a:avLst/>
                  </a:prstGeom>
                  <a:noFill/>
                  <a:ln w="9525">
                    <a:noFill/>
                    <a:miter lim="800000"/>
                    <a:headEnd/>
                    <a:tailEnd/>
                  </a:ln>
                </p:spPr>
                <p:txBody>
                  <a:bodyPr/>
                  <a:lstStyle/>
                  <a:p>
                    <a:r>
                      <a:rPr lang="es-MX" sz="1200">
                        <a:latin typeface="+mn-lt"/>
                        <a:cs typeface="Times New Roman" pitchFamily="18" charset="0"/>
                      </a:rPr>
                      <a:t>1</a:t>
                    </a:r>
                    <a:endParaRPr lang="es-ES" sz="1200">
                      <a:latin typeface="+mn-lt"/>
                      <a:cs typeface="Times New Roman" pitchFamily="18" charset="0"/>
                    </a:endParaRPr>
                  </a:p>
                  <a:p>
                    <a:pPr eaLnBrk="0" hangingPunct="0"/>
                    <a:endParaRPr lang="es-ES" sz="1200">
                      <a:latin typeface="+mn-lt"/>
                    </a:endParaRPr>
                  </a:p>
                </p:txBody>
              </p:sp>
              <p:sp>
                <p:nvSpPr>
                  <p:cNvPr id="744" name="Rectangle 375"/>
                  <p:cNvSpPr>
                    <a:spLocks noChangeArrowheads="1"/>
                  </p:cNvSpPr>
                  <p:nvPr/>
                </p:nvSpPr>
                <p:spPr bwMode="auto">
                  <a:xfrm>
                    <a:off x="2768" y="895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3" name="Group 376"/>
                <p:cNvGrpSpPr>
                  <a:grpSpLocks/>
                </p:cNvGrpSpPr>
                <p:nvPr/>
              </p:nvGrpSpPr>
              <p:grpSpPr bwMode="auto">
                <a:xfrm>
                  <a:off x="0" y="9317"/>
                  <a:ext cx="692" cy="365"/>
                  <a:chOff x="0" y="9317"/>
                  <a:chExt cx="692" cy="365"/>
                </a:xfrm>
              </p:grpSpPr>
              <p:sp>
                <p:nvSpPr>
                  <p:cNvPr id="741" name="Rectangle 377"/>
                  <p:cNvSpPr>
                    <a:spLocks noChangeArrowheads="1"/>
                  </p:cNvSpPr>
                  <p:nvPr/>
                </p:nvSpPr>
                <p:spPr bwMode="auto">
                  <a:xfrm>
                    <a:off x="28" y="9317"/>
                    <a:ext cx="636" cy="365"/>
                  </a:xfrm>
                  <a:prstGeom prst="rect">
                    <a:avLst/>
                  </a:prstGeom>
                  <a:noFill/>
                  <a:ln w="9525">
                    <a:noFill/>
                    <a:miter lim="800000"/>
                    <a:headEnd/>
                    <a:tailEnd/>
                  </a:ln>
                </p:spPr>
                <p:txBody>
                  <a:bodyPr/>
                  <a:lstStyle/>
                  <a:p>
                    <a:r>
                      <a:rPr lang="es-MX" sz="1200">
                        <a:latin typeface="+mn-lt"/>
                        <a:cs typeface="Times New Roman" pitchFamily="18" charset="0"/>
                      </a:rPr>
                      <a:t>pentano</a:t>
                    </a:r>
                    <a:endParaRPr lang="es-ES" sz="1200">
                      <a:latin typeface="+mn-lt"/>
                      <a:cs typeface="Times New Roman" pitchFamily="18" charset="0"/>
                    </a:endParaRPr>
                  </a:p>
                  <a:p>
                    <a:pPr eaLnBrk="0" hangingPunct="0"/>
                    <a:endParaRPr lang="es-ES" sz="1200">
                      <a:latin typeface="+mn-lt"/>
                    </a:endParaRPr>
                  </a:p>
                </p:txBody>
              </p:sp>
              <p:sp>
                <p:nvSpPr>
                  <p:cNvPr id="742" name="Rectangle 378"/>
                  <p:cNvSpPr>
                    <a:spLocks noChangeArrowheads="1"/>
                  </p:cNvSpPr>
                  <p:nvPr/>
                </p:nvSpPr>
                <p:spPr bwMode="auto">
                  <a:xfrm>
                    <a:off x="0" y="931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4" name="Group 379"/>
                <p:cNvGrpSpPr>
                  <a:grpSpLocks/>
                </p:cNvGrpSpPr>
                <p:nvPr/>
              </p:nvGrpSpPr>
              <p:grpSpPr bwMode="auto">
                <a:xfrm>
                  <a:off x="692" y="9317"/>
                  <a:ext cx="692" cy="365"/>
                  <a:chOff x="692" y="9317"/>
                  <a:chExt cx="692" cy="365"/>
                </a:xfrm>
              </p:grpSpPr>
              <p:sp>
                <p:nvSpPr>
                  <p:cNvPr id="739" name="Rectangle 380"/>
                  <p:cNvSpPr>
                    <a:spLocks noChangeArrowheads="1"/>
                  </p:cNvSpPr>
                  <p:nvPr/>
                </p:nvSpPr>
                <p:spPr bwMode="auto">
                  <a:xfrm>
                    <a:off x="720" y="9317"/>
                    <a:ext cx="636" cy="365"/>
                  </a:xfrm>
                  <a:prstGeom prst="rect">
                    <a:avLst/>
                  </a:prstGeom>
                  <a:noFill/>
                  <a:ln w="9525">
                    <a:noFill/>
                    <a:miter lim="800000"/>
                    <a:headEnd/>
                    <a:tailEnd/>
                  </a:ln>
                </p:spPr>
                <p:txBody>
                  <a:bodyPr/>
                  <a:lstStyle/>
                  <a:p>
                    <a:r>
                      <a:rPr lang="es-MX" sz="1200">
                        <a:latin typeface="+mn-lt"/>
                        <a:cs typeface="Times New Roman" pitchFamily="18" charset="0"/>
                      </a:rPr>
                      <a:t>17</a:t>
                    </a:r>
                    <a:endParaRPr lang="es-ES" sz="1200">
                      <a:latin typeface="+mn-lt"/>
                      <a:cs typeface="Times New Roman" pitchFamily="18" charset="0"/>
                    </a:endParaRPr>
                  </a:p>
                  <a:p>
                    <a:pPr eaLnBrk="0" hangingPunct="0"/>
                    <a:endParaRPr lang="es-ES" sz="1200">
                      <a:latin typeface="+mn-lt"/>
                    </a:endParaRPr>
                  </a:p>
                </p:txBody>
              </p:sp>
              <p:sp>
                <p:nvSpPr>
                  <p:cNvPr id="740" name="Rectangle 381"/>
                  <p:cNvSpPr>
                    <a:spLocks noChangeArrowheads="1"/>
                  </p:cNvSpPr>
                  <p:nvPr/>
                </p:nvSpPr>
                <p:spPr bwMode="auto">
                  <a:xfrm>
                    <a:off x="692" y="931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5" name="Group 382"/>
                <p:cNvGrpSpPr>
                  <a:grpSpLocks/>
                </p:cNvGrpSpPr>
                <p:nvPr/>
              </p:nvGrpSpPr>
              <p:grpSpPr bwMode="auto">
                <a:xfrm>
                  <a:off x="1384" y="9317"/>
                  <a:ext cx="692" cy="365"/>
                  <a:chOff x="1384" y="9317"/>
                  <a:chExt cx="692" cy="365"/>
                </a:xfrm>
              </p:grpSpPr>
              <p:sp>
                <p:nvSpPr>
                  <p:cNvPr id="737" name="Rectangle 383"/>
                  <p:cNvSpPr>
                    <a:spLocks noChangeArrowheads="1"/>
                  </p:cNvSpPr>
                  <p:nvPr/>
                </p:nvSpPr>
                <p:spPr bwMode="auto">
                  <a:xfrm>
                    <a:off x="1412" y="9317"/>
                    <a:ext cx="636" cy="365"/>
                  </a:xfrm>
                  <a:prstGeom prst="rect">
                    <a:avLst/>
                  </a:prstGeom>
                  <a:noFill/>
                  <a:ln w="9525">
                    <a:noFill/>
                    <a:miter lim="800000"/>
                    <a:headEnd/>
                    <a:tailEnd/>
                  </a:ln>
                </p:spPr>
                <p:txBody>
                  <a:bodyPr/>
                  <a:lstStyle/>
                  <a:p>
                    <a:r>
                      <a:rPr lang="es-MX" sz="1200">
                        <a:latin typeface="+mn-lt"/>
                        <a:cs typeface="Times New Roman" pitchFamily="18" charset="0"/>
                      </a:rPr>
                      <a:t>8.48</a:t>
                    </a:r>
                    <a:endParaRPr lang="es-ES" sz="1200">
                      <a:latin typeface="+mn-lt"/>
                      <a:cs typeface="Times New Roman" pitchFamily="18" charset="0"/>
                    </a:endParaRPr>
                  </a:p>
                  <a:p>
                    <a:pPr eaLnBrk="0" hangingPunct="0"/>
                    <a:endParaRPr lang="es-ES" sz="1200">
                      <a:latin typeface="+mn-lt"/>
                    </a:endParaRPr>
                  </a:p>
                </p:txBody>
              </p:sp>
              <p:sp>
                <p:nvSpPr>
                  <p:cNvPr id="738" name="Rectangle 384"/>
                  <p:cNvSpPr>
                    <a:spLocks noChangeArrowheads="1"/>
                  </p:cNvSpPr>
                  <p:nvPr/>
                </p:nvSpPr>
                <p:spPr bwMode="auto">
                  <a:xfrm>
                    <a:off x="1384" y="931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6" name="Group 385"/>
                <p:cNvGrpSpPr>
                  <a:grpSpLocks/>
                </p:cNvGrpSpPr>
                <p:nvPr/>
              </p:nvGrpSpPr>
              <p:grpSpPr bwMode="auto">
                <a:xfrm>
                  <a:off x="2076" y="9317"/>
                  <a:ext cx="692" cy="365"/>
                  <a:chOff x="2076" y="9317"/>
                  <a:chExt cx="692" cy="365"/>
                </a:xfrm>
              </p:grpSpPr>
              <p:sp>
                <p:nvSpPr>
                  <p:cNvPr id="735" name="Rectangle 386"/>
                  <p:cNvSpPr>
                    <a:spLocks noChangeArrowheads="1"/>
                  </p:cNvSpPr>
                  <p:nvPr/>
                </p:nvSpPr>
                <p:spPr bwMode="auto">
                  <a:xfrm>
                    <a:off x="2104" y="9317"/>
                    <a:ext cx="636" cy="365"/>
                  </a:xfrm>
                  <a:prstGeom prst="rect">
                    <a:avLst/>
                  </a:prstGeom>
                  <a:noFill/>
                  <a:ln w="9525">
                    <a:noFill/>
                    <a:miter lim="800000"/>
                    <a:headEnd/>
                    <a:tailEnd/>
                  </a:ln>
                </p:spPr>
                <p:txBody>
                  <a:bodyPr/>
                  <a:lstStyle/>
                  <a:p>
                    <a:r>
                      <a:rPr lang="es-MX" sz="1200">
                        <a:latin typeface="+mn-lt"/>
                        <a:cs typeface="Times New Roman" pitchFamily="18" charset="0"/>
                      </a:rPr>
                      <a:t>46.53</a:t>
                    </a:r>
                    <a:endParaRPr lang="es-ES" sz="1200">
                      <a:latin typeface="+mn-lt"/>
                      <a:cs typeface="Times New Roman" pitchFamily="18" charset="0"/>
                    </a:endParaRPr>
                  </a:p>
                  <a:p>
                    <a:pPr eaLnBrk="0" hangingPunct="0"/>
                    <a:endParaRPr lang="es-ES" sz="1200">
                      <a:latin typeface="+mn-lt"/>
                    </a:endParaRPr>
                  </a:p>
                </p:txBody>
              </p:sp>
              <p:sp>
                <p:nvSpPr>
                  <p:cNvPr id="736" name="Rectangle 387"/>
                  <p:cNvSpPr>
                    <a:spLocks noChangeArrowheads="1"/>
                  </p:cNvSpPr>
                  <p:nvPr/>
                </p:nvSpPr>
                <p:spPr bwMode="auto">
                  <a:xfrm>
                    <a:off x="2076" y="931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7" name="Group 388"/>
                <p:cNvGrpSpPr>
                  <a:grpSpLocks/>
                </p:cNvGrpSpPr>
                <p:nvPr/>
              </p:nvGrpSpPr>
              <p:grpSpPr bwMode="auto">
                <a:xfrm>
                  <a:off x="2768" y="9317"/>
                  <a:ext cx="692" cy="365"/>
                  <a:chOff x="2768" y="9317"/>
                  <a:chExt cx="692" cy="365"/>
                </a:xfrm>
              </p:grpSpPr>
              <p:sp>
                <p:nvSpPr>
                  <p:cNvPr id="733" name="Rectangle 389"/>
                  <p:cNvSpPr>
                    <a:spLocks noChangeArrowheads="1"/>
                  </p:cNvSpPr>
                  <p:nvPr/>
                </p:nvSpPr>
                <p:spPr bwMode="auto">
                  <a:xfrm>
                    <a:off x="2796" y="9317"/>
                    <a:ext cx="636" cy="365"/>
                  </a:xfrm>
                  <a:prstGeom prst="rect">
                    <a:avLst/>
                  </a:prstGeom>
                  <a:noFill/>
                  <a:ln w="9525">
                    <a:noFill/>
                    <a:miter lim="800000"/>
                    <a:headEnd/>
                    <a:tailEnd/>
                  </a:ln>
                </p:spPr>
                <p:txBody>
                  <a:bodyPr/>
                  <a:lstStyle/>
                  <a:p>
                    <a:r>
                      <a:rPr lang="es-MX" sz="1200">
                        <a:latin typeface="+mn-lt"/>
                        <a:cs typeface="Times New Roman" pitchFamily="18" charset="0"/>
                      </a:rPr>
                      <a:t>0.39</a:t>
                    </a:r>
                    <a:endParaRPr lang="es-ES" sz="1200">
                      <a:latin typeface="+mn-lt"/>
                      <a:cs typeface="Times New Roman" pitchFamily="18" charset="0"/>
                    </a:endParaRPr>
                  </a:p>
                  <a:p>
                    <a:pPr eaLnBrk="0" hangingPunct="0"/>
                    <a:endParaRPr lang="es-ES" sz="1200">
                      <a:latin typeface="+mn-lt"/>
                    </a:endParaRPr>
                  </a:p>
                </p:txBody>
              </p:sp>
              <p:sp>
                <p:nvSpPr>
                  <p:cNvPr id="734" name="Rectangle 390"/>
                  <p:cNvSpPr>
                    <a:spLocks noChangeArrowheads="1"/>
                  </p:cNvSpPr>
                  <p:nvPr/>
                </p:nvSpPr>
                <p:spPr bwMode="auto">
                  <a:xfrm>
                    <a:off x="2768" y="931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8" name="Group 391"/>
                <p:cNvGrpSpPr>
                  <a:grpSpLocks/>
                </p:cNvGrpSpPr>
                <p:nvPr/>
              </p:nvGrpSpPr>
              <p:grpSpPr bwMode="auto">
                <a:xfrm>
                  <a:off x="0" y="9682"/>
                  <a:ext cx="692" cy="365"/>
                  <a:chOff x="0" y="9682"/>
                  <a:chExt cx="692" cy="365"/>
                </a:xfrm>
              </p:grpSpPr>
              <p:sp>
                <p:nvSpPr>
                  <p:cNvPr id="731" name="Rectangle 392"/>
                  <p:cNvSpPr>
                    <a:spLocks noChangeArrowheads="1"/>
                  </p:cNvSpPr>
                  <p:nvPr/>
                </p:nvSpPr>
                <p:spPr bwMode="auto">
                  <a:xfrm>
                    <a:off x="28" y="9682"/>
                    <a:ext cx="636" cy="365"/>
                  </a:xfrm>
                  <a:prstGeom prst="rect">
                    <a:avLst/>
                  </a:prstGeom>
                  <a:noFill/>
                  <a:ln w="9525">
                    <a:noFill/>
                    <a:miter lim="800000"/>
                    <a:headEnd/>
                    <a:tailEnd/>
                  </a:ln>
                </p:spPr>
                <p:txBody>
                  <a:bodyPr/>
                  <a:lstStyle/>
                  <a:p>
                    <a:r>
                      <a:rPr lang="es-MX" sz="1200">
                        <a:latin typeface="+mn-lt"/>
                        <a:cs typeface="Times New Roman" pitchFamily="18" charset="0"/>
                      </a:rPr>
                      <a:t>clorodiflurometano</a:t>
                    </a:r>
                    <a:endParaRPr lang="es-ES" sz="1200">
                      <a:latin typeface="+mn-lt"/>
                      <a:cs typeface="Times New Roman" pitchFamily="18" charset="0"/>
                    </a:endParaRPr>
                  </a:p>
                  <a:p>
                    <a:pPr eaLnBrk="0" hangingPunct="0"/>
                    <a:endParaRPr lang="es-ES" sz="1200">
                      <a:latin typeface="+mn-lt"/>
                    </a:endParaRPr>
                  </a:p>
                </p:txBody>
              </p:sp>
              <p:sp>
                <p:nvSpPr>
                  <p:cNvPr id="732" name="Rectangle 393"/>
                  <p:cNvSpPr>
                    <a:spLocks noChangeArrowheads="1"/>
                  </p:cNvSpPr>
                  <p:nvPr/>
                </p:nvSpPr>
                <p:spPr bwMode="auto">
                  <a:xfrm>
                    <a:off x="0" y="968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29" name="Group 394"/>
                <p:cNvGrpSpPr>
                  <a:grpSpLocks/>
                </p:cNvGrpSpPr>
                <p:nvPr/>
              </p:nvGrpSpPr>
              <p:grpSpPr bwMode="auto">
                <a:xfrm>
                  <a:off x="692" y="9682"/>
                  <a:ext cx="692" cy="365"/>
                  <a:chOff x="692" y="9682"/>
                  <a:chExt cx="692" cy="365"/>
                </a:xfrm>
              </p:grpSpPr>
              <p:sp>
                <p:nvSpPr>
                  <p:cNvPr id="729" name="Rectangle 395"/>
                  <p:cNvSpPr>
                    <a:spLocks noChangeArrowheads="1"/>
                  </p:cNvSpPr>
                  <p:nvPr/>
                </p:nvSpPr>
                <p:spPr bwMode="auto">
                  <a:xfrm>
                    <a:off x="720" y="9682"/>
                    <a:ext cx="636" cy="365"/>
                  </a:xfrm>
                  <a:prstGeom prst="rect">
                    <a:avLst/>
                  </a:prstGeom>
                  <a:noFill/>
                  <a:ln w="9525">
                    <a:noFill/>
                    <a:miter lim="800000"/>
                    <a:headEnd/>
                    <a:tailEnd/>
                  </a:ln>
                </p:spPr>
                <p:txBody>
                  <a:bodyPr/>
                  <a:lstStyle/>
                  <a:p>
                    <a:r>
                      <a:rPr lang="es-MX" sz="1200">
                        <a:latin typeface="+mn-lt"/>
                        <a:cs typeface="Times New Roman" pitchFamily="18" charset="0"/>
                      </a:rPr>
                      <a:t>13</a:t>
                    </a:r>
                    <a:endParaRPr lang="es-ES" sz="1200">
                      <a:latin typeface="+mn-lt"/>
                      <a:cs typeface="Times New Roman" pitchFamily="18" charset="0"/>
                    </a:endParaRPr>
                  </a:p>
                  <a:p>
                    <a:pPr eaLnBrk="0" hangingPunct="0"/>
                    <a:endParaRPr lang="es-ES" sz="1200">
                      <a:latin typeface="+mn-lt"/>
                    </a:endParaRPr>
                  </a:p>
                </p:txBody>
              </p:sp>
              <p:sp>
                <p:nvSpPr>
                  <p:cNvPr id="730" name="Rectangle 396"/>
                  <p:cNvSpPr>
                    <a:spLocks noChangeArrowheads="1"/>
                  </p:cNvSpPr>
                  <p:nvPr/>
                </p:nvSpPr>
                <p:spPr bwMode="auto">
                  <a:xfrm>
                    <a:off x="692" y="968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0" name="Group 397"/>
                <p:cNvGrpSpPr>
                  <a:grpSpLocks/>
                </p:cNvGrpSpPr>
                <p:nvPr/>
              </p:nvGrpSpPr>
              <p:grpSpPr bwMode="auto">
                <a:xfrm>
                  <a:off x="1384" y="9682"/>
                  <a:ext cx="692" cy="365"/>
                  <a:chOff x="1384" y="9682"/>
                  <a:chExt cx="692" cy="365"/>
                </a:xfrm>
              </p:grpSpPr>
              <p:sp>
                <p:nvSpPr>
                  <p:cNvPr id="727" name="Rectangle 398"/>
                  <p:cNvSpPr>
                    <a:spLocks noChangeArrowheads="1"/>
                  </p:cNvSpPr>
                  <p:nvPr/>
                </p:nvSpPr>
                <p:spPr bwMode="auto">
                  <a:xfrm>
                    <a:off x="1412" y="9682"/>
                    <a:ext cx="636" cy="365"/>
                  </a:xfrm>
                  <a:prstGeom prst="rect">
                    <a:avLst/>
                  </a:prstGeom>
                  <a:noFill/>
                  <a:ln w="9525">
                    <a:noFill/>
                    <a:miter lim="800000"/>
                    <a:headEnd/>
                    <a:tailEnd/>
                  </a:ln>
                </p:spPr>
                <p:txBody>
                  <a:bodyPr/>
                  <a:lstStyle/>
                  <a:p>
                    <a:r>
                      <a:rPr lang="es-MX" sz="1200">
                        <a:latin typeface="+mn-lt"/>
                        <a:cs typeface="Times New Roman" pitchFamily="18" charset="0"/>
                      </a:rPr>
                      <a:t>2.81</a:t>
                    </a:r>
                    <a:endParaRPr lang="es-ES" sz="1200">
                      <a:latin typeface="+mn-lt"/>
                      <a:cs typeface="Times New Roman" pitchFamily="18" charset="0"/>
                    </a:endParaRPr>
                  </a:p>
                  <a:p>
                    <a:pPr eaLnBrk="0" hangingPunct="0"/>
                    <a:endParaRPr lang="es-ES" sz="1200">
                      <a:latin typeface="+mn-lt"/>
                    </a:endParaRPr>
                  </a:p>
                </p:txBody>
              </p:sp>
              <p:sp>
                <p:nvSpPr>
                  <p:cNvPr id="728" name="Rectangle 399"/>
                  <p:cNvSpPr>
                    <a:spLocks noChangeArrowheads="1"/>
                  </p:cNvSpPr>
                  <p:nvPr/>
                </p:nvSpPr>
                <p:spPr bwMode="auto">
                  <a:xfrm>
                    <a:off x="1384" y="968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1" name="Group 400"/>
                <p:cNvGrpSpPr>
                  <a:grpSpLocks/>
                </p:cNvGrpSpPr>
                <p:nvPr/>
              </p:nvGrpSpPr>
              <p:grpSpPr bwMode="auto">
                <a:xfrm>
                  <a:off x="2076" y="9682"/>
                  <a:ext cx="692" cy="365"/>
                  <a:chOff x="2076" y="9682"/>
                  <a:chExt cx="692" cy="365"/>
                </a:xfrm>
              </p:grpSpPr>
              <p:sp>
                <p:nvSpPr>
                  <p:cNvPr id="725" name="Rectangle 401"/>
                  <p:cNvSpPr>
                    <a:spLocks noChangeArrowheads="1"/>
                  </p:cNvSpPr>
                  <p:nvPr/>
                </p:nvSpPr>
                <p:spPr bwMode="auto">
                  <a:xfrm>
                    <a:off x="2104" y="9682"/>
                    <a:ext cx="636" cy="365"/>
                  </a:xfrm>
                  <a:prstGeom prst="rect">
                    <a:avLst/>
                  </a:prstGeom>
                  <a:noFill/>
                  <a:ln w="9525">
                    <a:noFill/>
                    <a:miter lim="800000"/>
                    <a:headEnd/>
                    <a:tailEnd/>
                  </a:ln>
                </p:spPr>
                <p:txBody>
                  <a:bodyPr/>
                  <a:lstStyle/>
                  <a:p>
                    <a:r>
                      <a:rPr lang="es-MX" sz="1200">
                        <a:latin typeface="+mn-lt"/>
                        <a:cs typeface="Times New Roman" pitchFamily="18" charset="0"/>
                      </a:rPr>
                      <a:t>12.58</a:t>
                    </a:r>
                    <a:endParaRPr lang="es-ES" sz="1200">
                      <a:latin typeface="+mn-lt"/>
                      <a:cs typeface="Times New Roman" pitchFamily="18" charset="0"/>
                    </a:endParaRPr>
                  </a:p>
                  <a:p>
                    <a:pPr eaLnBrk="0" hangingPunct="0"/>
                    <a:endParaRPr lang="es-ES" sz="1200">
                      <a:latin typeface="+mn-lt"/>
                    </a:endParaRPr>
                  </a:p>
                </p:txBody>
              </p:sp>
              <p:sp>
                <p:nvSpPr>
                  <p:cNvPr id="726" name="Rectangle 402"/>
                  <p:cNvSpPr>
                    <a:spLocks noChangeArrowheads="1"/>
                  </p:cNvSpPr>
                  <p:nvPr/>
                </p:nvSpPr>
                <p:spPr bwMode="auto">
                  <a:xfrm>
                    <a:off x="2076" y="968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2" name="Group 403"/>
                <p:cNvGrpSpPr>
                  <a:grpSpLocks/>
                </p:cNvGrpSpPr>
                <p:nvPr/>
              </p:nvGrpSpPr>
              <p:grpSpPr bwMode="auto">
                <a:xfrm>
                  <a:off x="2768" y="9682"/>
                  <a:ext cx="692" cy="365"/>
                  <a:chOff x="2768" y="9682"/>
                  <a:chExt cx="692" cy="365"/>
                </a:xfrm>
              </p:grpSpPr>
              <p:sp>
                <p:nvSpPr>
                  <p:cNvPr id="723" name="Rectangle 404"/>
                  <p:cNvSpPr>
                    <a:spLocks noChangeArrowheads="1"/>
                  </p:cNvSpPr>
                  <p:nvPr/>
                </p:nvSpPr>
                <p:spPr bwMode="auto">
                  <a:xfrm>
                    <a:off x="2796" y="9682"/>
                    <a:ext cx="636" cy="365"/>
                  </a:xfrm>
                  <a:prstGeom prst="rect">
                    <a:avLst/>
                  </a:prstGeom>
                  <a:noFill/>
                  <a:ln w="9525">
                    <a:noFill/>
                    <a:miter lim="800000"/>
                    <a:headEnd/>
                    <a:tailEnd/>
                  </a:ln>
                </p:spPr>
                <p:txBody>
                  <a:bodyPr/>
                  <a:lstStyle/>
                  <a:p>
                    <a:r>
                      <a:rPr lang="es-MX" sz="1200">
                        <a:latin typeface="+mn-lt"/>
                        <a:cs typeface="Times New Roman" pitchFamily="18" charset="0"/>
                      </a:rPr>
                      <a:t>0.1</a:t>
                    </a:r>
                    <a:endParaRPr lang="es-ES" sz="1200">
                      <a:latin typeface="+mn-lt"/>
                      <a:cs typeface="Times New Roman" pitchFamily="18" charset="0"/>
                    </a:endParaRPr>
                  </a:p>
                  <a:p>
                    <a:pPr eaLnBrk="0" hangingPunct="0"/>
                    <a:endParaRPr lang="es-ES" sz="1200">
                      <a:latin typeface="+mn-lt"/>
                    </a:endParaRPr>
                  </a:p>
                </p:txBody>
              </p:sp>
              <p:sp>
                <p:nvSpPr>
                  <p:cNvPr id="724" name="Rectangle 405"/>
                  <p:cNvSpPr>
                    <a:spLocks noChangeArrowheads="1"/>
                  </p:cNvSpPr>
                  <p:nvPr/>
                </p:nvSpPr>
                <p:spPr bwMode="auto">
                  <a:xfrm>
                    <a:off x="2768" y="9682"/>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3" name="Group 406"/>
                <p:cNvGrpSpPr>
                  <a:grpSpLocks/>
                </p:cNvGrpSpPr>
                <p:nvPr/>
              </p:nvGrpSpPr>
              <p:grpSpPr bwMode="auto">
                <a:xfrm>
                  <a:off x="0" y="10047"/>
                  <a:ext cx="692" cy="365"/>
                  <a:chOff x="0" y="10047"/>
                  <a:chExt cx="692" cy="365"/>
                </a:xfrm>
              </p:grpSpPr>
              <p:sp>
                <p:nvSpPr>
                  <p:cNvPr id="721" name="Rectangle 407"/>
                  <p:cNvSpPr>
                    <a:spLocks noChangeArrowheads="1"/>
                  </p:cNvSpPr>
                  <p:nvPr/>
                </p:nvSpPr>
                <p:spPr bwMode="auto">
                  <a:xfrm>
                    <a:off x="28" y="10047"/>
                    <a:ext cx="636" cy="365"/>
                  </a:xfrm>
                  <a:prstGeom prst="rect">
                    <a:avLst/>
                  </a:prstGeom>
                  <a:noFill/>
                  <a:ln w="9525">
                    <a:noFill/>
                    <a:miter lim="800000"/>
                    <a:headEnd/>
                    <a:tailEnd/>
                  </a:ln>
                </p:spPr>
                <p:txBody>
                  <a:bodyPr/>
                  <a:lstStyle/>
                  <a:p>
                    <a:r>
                      <a:rPr lang="es-MX" sz="1200">
                        <a:latin typeface="+mn-lt"/>
                        <a:cs typeface="Times New Roman" pitchFamily="18" charset="0"/>
                      </a:rPr>
                      <a:t>butano</a:t>
                    </a:r>
                    <a:endParaRPr lang="es-ES" sz="1200">
                      <a:latin typeface="+mn-lt"/>
                      <a:cs typeface="Times New Roman" pitchFamily="18" charset="0"/>
                    </a:endParaRPr>
                  </a:p>
                  <a:p>
                    <a:pPr eaLnBrk="0" hangingPunct="0"/>
                    <a:endParaRPr lang="es-ES" sz="1200">
                      <a:latin typeface="+mn-lt"/>
                    </a:endParaRPr>
                  </a:p>
                </p:txBody>
              </p:sp>
              <p:sp>
                <p:nvSpPr>
                  <p:cNvPr id="722" name="Rectangle 408"/>
                  <p:cNvSpPr>
                    <a:spLocks noChangeArrowheads="1"/>
                  </p:cNvSpPr>
                  <p:nvPr/>
                </p:nvSpPr>
                <p:spPr bwMode="auto">
                  <a:xfrm>
                    <a:off x="0" y="1004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4" name="Group 409"/>
                <p:cNvGrpSpPr>
                  <a:grpSpLocks/>
                </p:cNvGrpSpPr>
                <p:nvPr/>
              </p:nvGrpSpPr>
              <p:grpSpPr bwMode="auto">
                <a:xfrm>
                  <a:off x="692" y="10047"/>
                  <a:ext cx="692" cy="365"/>
                  <a:chOff x="692" y="10047"/>
                  <a:chExt cx="692" cy="365"/>
                </a:xfrm>
              </p:grpSpPr>
              <p:sp>
                <p:nvSpPr>
                  <p:cNvPr id="719" name="Rectangle 410"/>
                  <p:cNvSpPr>
                    <a:spLocks noChangeArrowheads="1"/>
                  </p:cNvSpPr>
                  <p:nvPr/>
                </p:nvSpPr>
                <p:spPr bwMode="auto">
                  <a:xfrm>
                    <a:off x="720" y="10047"/>
                    <a:ext cx="636" cy="365"/>
                  </a:xfrm>
                  <a:prstGeom prst="rect">
                    <a:avLst/>
                  </a:prstGeom>
                  <a:noFill/>
                  <a:ln w="9525">
                    <a:noFill/>
                    <a:miter lim="800000"/>
                    <a:headEnd/>
                    <a:tailEnd/>
                  </a:ln>
                </p:spPr>
                <p:txBody>
                  <a:bodyPr/>
                  <a:lstStyle/>
                  <a:p>
                    <a:r>
                      <a:rPr lang="es-MX" sz="1200">
                        <a:latin typeface="+mn-lt"/>
                        <a:cs typeface="Times New Roman" pitchFamily="18" charset="0"/>
                      </a:rPr>
                      <a:t>13</a:t>
                    </a:r>
                    <a:endParaRPr lang="es-ES" sz="1200">
                      <a:latin typeface="+mn-lt"/>
                      <a:cs typeface="Times New Roman" pitchFamily="18" charset="0"/>
                    </a:endParaRPr>
                  </a:p>
                  <a:p>
                    <a:pPr eaLnBrk="0" hangingPunct="0"/>
                    <a:endParaRPr lang="es-ES" sz="1200">
                      <a:latin typeface="+mn-lt"/>
                    </a:endParaRPr>
                  </a:p>
                </p:txBody>
              </p:sp>
              <p:sp>
                <p:nvSpPr>
                  <p:cNvPr id="720" name="Rectangle 411"/>
                  <p:cNvSpPr>
                    <a:spLocks noChangeArrowheads="1"/>
                  </p:cNvSpPr>
                  <p:nvPr/>
                </p:nvSpPr>
                <p:spPr bwMode="auto">
                  <a:xfrm>
                    <a:off x="692" y="1004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5" name="Group 412"/>
                <p:cNvGrpSpPr>
                  <a:grpSpLocks/>
                </p:cNvGrpSpPr>
                <p:nvPr/>
              </p:nvGrpSpPr>
              <p:grpSpPr bwMode="auto">
                <a:xfrm>
                  <a:off x="1384" y="10047"/>
                  <a:ext cx="692" cy="365"/>
                  <a:chOff x="1384" y="10047"/>
                  <a:chExt cx="692" cy="365"/>
                </a:xfrm>
              </p:grpSpPr>
              <p:sp>
                <p:nvSpPr>
                  <p:cNvPr id="717" name="Rectangle 413"/>
                  <p:cNvSpPr>
                    <a:spLocks noChangeArrowheads="1"/>
                  </p:cNvSpPr>
                  <p:nvPr/>
                </p:nvSpPr>
                <p:spPr bwMode="auto">
                  <a:xfrm>
                    <a:off x="1412" y="10047"/>
                    <a:ext cx="636" cy="365"/>
                  </a:xfrm>
                  <a:prstGeom prst="rect">
                    <a:avLst/>
                  </a:prstGeom>
                  <a:noFill/>
                  <a:ln w="9525">
                    <a:noFill/>
                    <a:miter lim="800000"/>
                    <a:headEnd/>
                    <a:tailEnd/>
                  </a:ln>
                </p:spPr>
                <p:txBody>
                  <a:bodyPr/>
                  <a:lstStyle/>
                  <a:p>
                    <a:r>
                      <a:rPr lang="es-MX" sz="1200">
                        <a:latin typeface="+mn-lt"/>
                        <a:cs typeface="Times New Roman" pitchFamily="18" charset="0"/>
                      </a:rPr>
                      <a:t>9.27</a:t>
                    </a:r>
                    <a:endParaRPr lang="es-ES" sz="1200">
                      <a:latin typeface="+mn-lt"/>
                      <a:cs typeface="Times New Roman" pitchFamily="18" charset="0"/>
                    </a:endParaRPr>
                  </a:p>
                  <a:p>
                    <a:pPr eaLnBrk="0" hangingPunct="0"/>
                    <a:endParaRPr lang="es-ES" sz="1200">
                      <a:latin typeface="+mn-lt"/>
                    </a:endParaRPr>
                  </a:p>
                </p:txBody>
              </p:sp>
              <p:sp>
                <p:nvSpPr>
                  <p:cNvPr id="718" name="Rectangle 414"/>
                  <p:cNvSpPr>
                    <a:spLocks noChangeArrowheads="1"/>
                  </p:cNvSpPr>
                  <p:nvPr/>
                </p:nvSpPr>
                <p:spPr bwMode="auto">
                  <a:xfrm>
                    <a:off x="1384" y="1004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6" name="Group 415"/>
                <p:cNvGrpSpPr>
                  <a:grpSpLocks/>
                </p:cNvGrpSpPr>
                <p:nvPr/>
              </p:nvGrpSpPr>
              <p:grpSpPr bwMode="auto">
                <a:xfrm>
                  <a:off x="2076" y="10047"/>
                  <a:ext cx="692" cy="365"/>
                  <a:chOff x="2076" y="10047"/>
                  <a:chExt cx="692" cy="365"/>
                </a:xfrm>
              </p:grpSpPr>
              <p:sp>
                <p:nvSpPr>
                  <p:cNvPr id="715" name="Rectangle 416"/>
                  <p:cNvSpPr>
                    <a:spLocks noChangeArrowheads="1"/>
                  </p:cNvSpPr>
                  <p:nvPr/>
                </p:nvSpPr>
                <p:spPr bwMode="auto">
                  <a:xfrm>
                    <a:off x="2104" y="10047"/>
                    <a:ext cx="636" cy="365"/>
                  </a:xfrm>
                  <a:prstGeom prst="rect">
                    <a:avLst/>
                  </a:prstGeom>
                  <a:noFill/>
                  <a:ln w="9525">
                    <a:noFill/>
                    <a:miter lim="800000"/>
                    <a:headEnd/>
                    <a:tailEnd/>
                  </a:ln>
                </p:spPr>
                <p:txBody>
                  <a:bodyPr/>
                  <a:lstStyle/>
                  <a:p>
                    <a:r>
                      <a:rPr lang="es-MX" sz="1200">
                        <a:latin typeface="+mn-lt"/>
                        <a:cs typeface="Times New Roman" pitchFamily="18" charset="0"/>
                      </a:rPr>
                      <a:t>45</a:t>
                    </a:r>
                    <a:endParaRPr lang="es-ES" sz="1200">
                      <a:latin typeface="+mn-lt"/>
                      <a:cs typeface="Times New Roman" pitchFamily="18" charset="0"/>
                    </a:endParaRPr>
                  </a:p>
                  <a:p>
                    <a:pPr eaLnBrk="0" hangingPunct="0"/>
                    <a:endParaRPr lang="es-ES" sz="1200">
                      <a:latin typeface="+mn-lt"/>
                    </a:endParaRPr>
                  </a:p>
                </p:txBody>
              </p:sp>
              <p:sp>
                <p:nvSpPr>
                  <p:cNvPr id="716" name="Rectangle 417"/>
                  <p:cNvSpPr>
                    <a:spLocks noChangeArrowheads="1"/>
                  </p:cNvSpPr>
                  <p:nvPr/>
                </p:nvSpPr>
                <p:spPr bwMode="auto">
                  <a:xfrm>
                    <a:off x="2076" y="1004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7" name="Group 418"/>
                <p:cNvGrpSpPr>
                  <a:grpSpLocks/>
                </p:cNvGrpSpPr>
                <p:nvPr/>
              </p:nvGrpSpPr>
              <p:grpSpPr bwMode="auto">
                <a:xfrm>
                  <a:off x="2768" y="10047"/>
                  <a:ext cx="692" cy="365"/>
                  <a:chOff x="2768" y="10047"/>
                  <a:chExt cx="692" cy="365"/>
                </a:xfrm>
              </p:grpSpPr>
              <p:sp>
                <p:nvSpPr>
                  <p:cNvPr id="713" name="Rectangle 419"/>
                  <p:cNvSpPr>
                    <a:spLocks noChangeArrowheads="1"/>
                  </p:cNvSpPr>
                  <p:nvPr/>
                </p:nvSpPr>
                <p:spPr bwMode="auto">
                  <a:xfrm>
                    <a:off x="2796" y="10047"/>
                    <a:ext cx="636" cy="365"/>
                  </a:xfrm>
                  <a:prstGeom prst="rect">
                    <a:avLst/>
                  </a:prstGeom>
                  <a:noFill/>
                  <a:ln w="9525">
                    <a:noFill/>
                    <a:miter lim="800000"/>
                    <a:headEnd/>
                    <a:tailEnd/>
                  </a:ln>
                </p:spPr>
                <p:txBody>
                  <a:bodyPr/>
                  <a:lstStyle/>
                  <a:p>
                    <a:r>
                      <a:rPr lang="es-MX" sz="1200">
                        <a:latin typeface="+mn-lt"/>
                        <a:cs typeface="Times New Roman" pitchFamily="18" charset="0"/>
                      </a:rPr>
                      <a:t>0.83</a:t>
                    </a:r>
                    <a:endParaRPr lang="es-ES" sz="1200">
                      <a:latin typeface="+mn-lt"/>
                      <a:cs typeface="Times New Roman" pitchFamily="18" charset="0"/>
                    </a:endParaRPr>
                  </a:p>
                  <a:p>
                    <a:pPr eaLnBrk="0" hangingPunct="0"/>
                    <a:endParaRPr lang="es-ES" sz="1200">
                      <a:latin typeface="+mn-lt"/>
                    </a:endParaRPr>
                  </a:p>
                </p:txBody>
              </p:sp>
              <p:sp>
                <p:nvSpPr>
                  <p:cNvPr id="714" name="Rectangle 420"/>
                  <p:cNvSpPr>
                    <a:spLocks noChangeArrowheads="1"/>
                  </p:cNvSpPr>
                  <p:nvPr/>
                </p:nvSpPr>
                <p:spPr bwMode="auto">
                  <a:xfrm>
                    <a:off x="2768" y="10047"/>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8" name="Group 421"/>
                <p:cNvGrpSpPr>
                  <a:grpSpLocks/>
                </p:cNvGrpSpPr>
                <p:nvPr/>
              </p:nvGrpSpPr>
              <p:grpSpPr bwMode="auto">
                <a:xfrm>
                  <a:off x="0" y="10412"/>
                  <a:ext cx="692" cy="442"/>
                  <a:chOff x="0" y="10412"/>
                  <a:chExt cx="692" cy="442"/>
                </a:xfrm>
              </p:grpSpPr>
              <p:sp>
                <p:nvSpPr>
                  <p:cNvPr id="711" name="Rectangle 422"/>
                  <p:cNvSpPr>
                    <a:spLocks noChangeArrowheads="1"/>
                  </p:cNvSpPr>
                  <p:nvPr/>
                </p:nvSpPr>
                <p:spPr bwMode="auto">
                  <a:xfrm>
                    <a:off x="28" y="10412"/>
                    <a:ext cx="636" cy="442"/>
                  </a:xfrm>
                  <a:prstGeom prst="rect">
                    <a:avLst/>
                  </a:prstGeom>
                  <a:noFill/>
                  <a:ln w="9525">
                    <a:noFill/>
                    <a:miter lim="800000"/>
                    <a:headEnd/>
                    <a:tailEnd/>
                  </a:ln>
                </p:spPr>
                <p:txBody>
                  <a:bodyPr/>
                  <a:lstStyle/>
                  <a:p>
                    <a:r>
                      <a:rPr lang="es-MX" sz="1200">
                        <a:latin typeface="+mn-lt"/>
                        <a:cs typeface="Times New Roman" pitchFamily="18" charset="0"/>
                      </a:rPr>
                      <a:t>tetracloruro carbono</a:t>
                    </a:r>
                    <a:r>
                      <a:rPr lang="es-MX" sz="1200" baseline="30000">
                        <a:latin typeface="+mn-lt"/>
                        <a:cs typeface="Times New Roman" pitchFamily="18" charset="0"/>
                      </a:rPr>
                      <a:t>b</a:t>
                    </a:r>
                    <a:endParaRPr lang="es-ES" sz="1200">
                      <a:latin typeface="+mn-lt"/>
                      <a:cs typeface="Times New Roman" pitchFamily="18" charset="0"/>
                    </a:endParaRPr>
                  </a:p>
                  <a:p>
                    <a:pPr eaLnBrk="0" hangingPunct="0"/>
                    <a:endParaRPr lang="es-ES" sz="1200">
                      <a:latin typeface="+mn-lt"/>
                    </a:endParaRPr>
                  </a:p>
                </p:txBody>
              </p:sp>
              <p:sp>
                <p:nvSpPr>
                  <p:cNvPr id="712" name="Rectangle 423"/>
                  <p:cNvSpPr>
                    <a:spLocks noChangeArrowheads="1"/>
                  </p:cNvSpPr>
                  <p:nvPr/>
                </p:nvSpPr>
                <p:spPr bwMode="auto">
                  <a:xfrm>
                    <a:off x="0" y="10412"/>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39" name="Group 424"/>
                <p:cNvGrpSpPr>
                  <a:grpSpLocks/>
                </p:cNvGrpSpPr>
                <p:nvPr/>
              </p:nvGrpSpPr>
              <p:grpSpPr bwMode="auto">
                <a:xfrm>
                  <a:off x="692" y="10412"/>
                  <a:ext cx="692" cy="442"/>
                  <a:chOff x="692" y="10412"/>
                  <a:chExt cx="692" cy="442"/>
                </a:xfrm>
              </p:grpSpPr>
              <p:sp>
                <p:nvSpPr>
                  <p:cNvPr id="709" name="Rectangle 425"/>
                  <p:cNvSpPr>
                    <a:spLocks noChangeArrowheads="1"/>
                  </p:cNvSpPr>
                  <p:nvPr/>
                </p:nvSpPr>
                <p:spPr bwMode="auto">
                  <a:xfrm>
                    <a:off x="720" y="10412"/>
                    <a:ext cx="636" cy="442"/>
                  </a:xfrm>
                  <a:prstGeom prst="rect">
                    <a:avLst/>
                  </a:prstGeom>
                  <a:noFill/>
                  <a:ln w="9525">
                    <a:noFill/>
                    <a:miter lim="800000"/>
                    <a:headEnd/>
                    <a:tailEnd/>
                  </a:ln>
                </p:spPr>
                <p:txBody>
                  <a:bodyPr/>
                  <a:lstStyle/>
                  <a:p>
                    <a:r>
                      <a:rPr lang="es-MX" sz="1200">
                        <a:latin typeface="+mn-lt"/>
                        <a:cs typeface="Times New Roman" pitchFamily="18" charset="0"/>
                      </a:rPr>
                      <a:t>11</a:t>
                    </a:r>
                    <a:endParaRPr lang="es-ES" sz="1200">
                      <a:latin typeface="+mn-lt"/>
                      <a:cs typeface="Times New Roman" pitchFamily="18" charset="0"/>
                    </a:endParaRPr>
                  </a:p>
                  <a:p>
                    <a:pPr eaLnBrk="0" hangingPunct="0"/>
                    <a:endParaRPr lang="es-ES" sz="1200">
                      <a:latin typeface="+mn-lt"/>
                    </a:endParaRPr>
                  </a:p>
                </p:txBody>
              </p:sp>
              <p:sp>
                <p:nvSpPr>
                  <p:cNvPr id="710" name="Rectangle 426"/>
                  <p:cNvSpPr>
                    <a:spLocks noChangeArrowheads="1"/>
                  </p:cNvSpPr>
                  <p:nvPr/>
                </p:nvSpPr>
                <p:spPr bwMode="auto">
                  <a:xfrm>
                    <a:off x="692" y="10412"/>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0" name="Group 427"/>
                <p:cNvGrpSpPr>
                  <a:grpSpLocks/>
                </p:cNvGrpSpPr>
                <p:nvPr/>
              </p:nvGrpSpPr>
              <p:grpSpPr bwMode="auto">
                <a:xfrm>
                  <a:off x="1384" y="10412"/>
                  <a:ext cx="692" cy="442"/>
                  <a:chOff x="1384" y="10412"/>
                  <a:chExt cx="692" cy="442"/>
                </a:xfrm>
              </p:grpSpPr>
              <p:sp>
                <p:nvSpPr>
                  <p:cNvPr id="707" name="Rectangle 428"/>
                  <p:cNvSpPr>
                    <a:spLocks noChangeArrowheads="1"/>
                  </p:cNvSpPr>
                  <p:nvPr/>
                </p:nvSpPr>
                <p:spPr bwMode="auto">
                  <a:xfrm>
                    <a:off x="1412" y="10412"/>
                    <a:ext cx="636" cy="442"/>
                  </a:xfrm>
                  <a:prstGeom prst="rect">
                    <a:avLst/>
                  </a:prstGeom>
                  <a:noFill/>
                  <a:ln w="9525">
                    <a:noFill/>
                    <a:miter lim="800000"/>
                    <a:headEnd/>
                    <a:tailEnd/>
                  </a:ln>
                </p:spPr>
                <p:txBody>
                  <a:bodyPr/>
                  <a:lstStyle/>
                  <a:p>
                    <a:r>
                      <a:rPr lang="es-MX" sz="1200">
                        <a:latin typeface="+mn-lt"/>
                        <a:cs typeface="Times New Roman" pitchFamily="18" charset="0"/>
                      </a:rPr>
                      <a:t>6.22</a:t>
                    </a:r>
                    <a:endParaRPr lang="es-ES" sz="1200">
                      <a:latin typeface="+mn-lt"/>
                      <a:cs typeface="Times New Roman" pitchFamily="18" charset="0"/>
                    </a:endParaRPr>
                  </a:p>
                  <a:p>
                    <a:pPr eaLnBrk="0" hangingPunct="0"/>
                    <a:endParaRPr lang="es-ES" sz="1200">
                      <a:latin typeface="+mn-lt"/>
                    </a:endParaRPr>
                  </a:p>
                </p:txBody>
              </p:sp>
              <p:sp>
                <p:nvSpPr>
                  <p:cNvPr id="708" name="Rectangle 429"/>
                  <p:cNvSpPr>
                    <a:spLocks noChangeArrowheads="1"/>
                  </p:cNvSpPr>
                  <p:nvPr/>
                </p:nvSpPr>
                <p:spPr bwMode="auto">
                  <a:xfrm>
                    <a:off x="1384" y="10412"/>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1" name="Group 430"/>
                <p:cNvGrpSpPr>
                  <a:grpSpLocks/>
                </p:cNvGrpSpPr>
                <p:nvPr/>
              </p:nvGrpSpPr>
              <p:grpSpPr bwMode="auto">
                <a:xfrm>
                  <a:off x="2076" y="10412"/>
                  <a:ext cx="692" cy="442"/>
                  <a:chOff x="2076" y="10412"/>
                  <a:chExt cx="692" cy="442"/>
                </a:xfrm>
              </p:grpSpPr>
              <p:sp>
                <p:nvSpPr>
                  <p:cNvPr id="705" name="Rectangle 431"/>
                  <p:cNvSpPr>
                    <a:spLocks noChangeArrowheads="1"/>
                  </p:cNvSpPr>
                  <p:nvPr/>
                </p:nvSpPr>
                <p:spPr bwMode="auto">
                  <a:xfrm>
                    <a:off x="2104" y="10412"/>
                    <a:ext cx="636" cy="442"/>
                  </a:xfrm>
                  <a:prstGeom prst="rect">
                    <a:avLst/>
                  </a:prstGeom>
                  <a:noFill/>
                  <a:ln w="9525">
                    <a:noFill/>
                    <a:miter lim="800000"/>
                    <a:headEnd/>
                    <a:tailEnd/>
                  </a:ln>
                </p:spPr>
                <p:txBody>
                  <a:bodyPr/>
                  <a:lstStyle/>
                  <a:p>
                    <a:r>
                      <a:rPr lang="es-MX" sz="1200">
                        <a:latin typeface="+mn-lt"/>
                        <a:cs typeface="Times New Roman" pitchFamily="18" charset="0"/>
                      </a:rPr>
                      <a:t>68.3</a:t>
                    </a:r>
                    <a:endParaRPr lang="es-ES" sz="1200">
                      <a:latin typeface="+mn-lt"/>
                      <a:cs typeface="Times New Roman" pitchFamily="18" charset="0"/>
                    </a:endParaRPr>
                  </a:p>
                  <a:p>
                    <a:pPr eaLnBrk="0" hangingPunct="0"/>
                    <a:endParaRPr lang="es-ES" sz="1200">
                      <a:latin typeface="+mn-lt"/>
                    </a:endParaRPr>
                  </a:p>
                </p:txBody>
              </p:sp>
              <p:sp>
                <p:nvSpPr>
                  <p:cNvPr id="706" name="Rectangle 432"/>
                  <p:cNvSpPr>
                    <a:spLocks noChangeArrowheads="1"/>
                  </p:cNvSpPr>
                  <p:nvPr/>
                </p:nvSpPr>
                <p:spPr bwMode="auto">
                  <a:xfrm>
                    <a:off x="2076" y="10412"/>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2" name="Group 433"/>
                <p:cNvGrpSpPr>
                  <a:grpSpLocks/>
                </p:cNvGrpSpPr>
                <p:nvPr/>
              </p:nvGrpSpPr>
              <p:grpSpPr bwMode="auto">
                <a:xfrm>
                  <a:off x="2768" y="10412"/>
                  <a:ext cx="692" cy="442"/>
                  <a:chOff x="2768" y="10412"/>
                  <a:chExt cx="692" cy="442"/>
                </a:xfrm>
              </p:grpSpPr>
              <p:sp>
                <p:nvSpPr>
                  <p:cNvPr id="703" name="Rectangle 434"/>
                  <p:cNvSpPr>
                    <a:spLocks noChangeArrowheads="1"/>
                  </p:cNvSpPr>
                  <p:nvPr/>
                </p:nvSpPr>
                <p:spPr bwMode="auto">
                  <a:xfrm>
                    <a:off x="2796" y="10412"/>
                    <a:ext cx="636" cy="442"/>
                  </a:xfrm>
                  <a:prstGeom prst="rect">
                    <a:avLst/>
                  </a:prstGeom>
                  <a:noFill/>
                  <a:ln w="9525">
                    <a:noFill/>
                    <a:miter lim="800000"/>
                    <a:headEnd/>
                    <a:tailEnd/>
                  </a:ln>
                </p:spPr>
                <p:txBody>
                  <a:bodyPr/>
                  <a:lstStyle/>
                  <a:p>
                    <a:r>
                      <a:rPr lang="es-MX" sz="1200">
                        <a:latin typeface="+mn-lt"/>
                        <a:cs typeface="Times New Roman" pitchFamily="18" charset="0"/>
                      </a:rPr>
                      <a:t>0.0001</a:t>
                    </a:r>
                    <a:endParaRPr lang="es-ES" sz="1200">
                      <a:latin typeface="+mn-lt"/>
                      <a:cs typeface="Times New Roman" pitchFamily="18" charset="0"/>
                    </a:endParaRPr>
                  </a:p>
                  <a:p>
                    <a:pPr eaLnBrk="0" hangingPunct="0"/>
                    <a:endParaRPr lang="es-ES" sz="1200">
                      <a:latin typeface="+mn-lt"/>
                    </a:endParaRPr>
                  </a:p>
                </p:txBody>
              </p:sp>
              <p:sp>
                <p:nvSpPr>
                  <p:cNvPr id="704" name="Rectangle 435"/>
                  <p:cNvSpPr>
                    <a:spLocks noChangeArrowheads="1"/>
                  </p:cNvSpPr>
                  <p:nvPr/>
                </p:nvSpPr>
                <p:spPr bwMode="auto">
                  <a:xfrm>
                    <a:off x="2768" y="10412"/>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3" name="Group 436"/>
                <p:cNvGrpSpPr>
                  <a:grpSpLocks/>
                </p:cNvGrpSpPr>
                <p:nvPr/>
              </p:nvGrpSpPr>
              <p:grpSpPr bwMode="auto">
                <a:xfrm>
                  <a:off x="0" y="10854"/>
                  <a:ext cx="692" cy="365"/>
                  <a:chOff x="0" y="10854"/>
                  <a:chExt cx="692" cy="365"/>
                </a:xfrm>
              </p:grpSpPr>
              <p:sp>
                <p:nvSpPr>
                  <p:cNvPr id="701" name="Rectangle 437"/>
                  <p:cNvSpPr>
                    <a:spLocks noChangeArrowheads="1"/>
                  </p:cNvSpPr>
                  <p:nvPr/>
                </p:nvSpPr>
                <p:spPr bwMode="auto">
                  <a:xfrm>
                    <a:off x="28" y="10854"/>
                    <a:ext cx="636" cy="365"/>
                  </a:xfrm>
                  <a:prstGeom prst="rect">
                    <a:avLst/>
                  </a:prstGeom>
                  <a:noFill/>
                  <a:ln w="9525">
                    <a:noFill/>
                    <a:miter lim="800000"/>
                    <a:headEnd/>
                    <a:tailEnd/>
                  </a:ln>
                </p:spPr>
                <p:txBody>
                  <a:bodyPr/>
                  <a:lstStyle/>
                  <a:p>
                    <a:r>
                      <a:rPr lang="es-MX" sz="1200">
                        <a:latin typeface="+mn-lt"/>
                        <a:cs typeface="Times New Roman" pitchFamily="18" charset="0"/>
                      </a:rPr>
                      <a:t>1,2-dicloropropano</a:t>
                    </a:r>
                    <a:endParaRPr lang="es-ES" sz="1200">
                      <a:latin typeface="+mn-lt"/>
                      <a:cs typeface="Times New Roman" pitchFamily="18" charset="0"/>
                    </a:endParaRPr>
                  </a:p>
                  <a:p>
                    <a:pPr eaLnBrk="0" hangingPunct="0"/>
                    <a:endParaRPr lang="es-ES" sz="1200">
                      <a:latin typeface="+mn-lt"/>
                    </a:endParaRPr>
                  </a:p>
                </p:txBody>
              </p:sp>
              <p:sp>
                <p:nvSpPr>
                  <p:cNvPr id="702" name="Rectangle 438"/>
                  <p:cNvSpPr>
                    <a:spLocks noChangeArrowheads="1"/>
                  </p:cNvSpPr>
                  <p:nvPr/>
                </p:nvSpPr>
                <p:spPr bwMode="auto">
                  <a:xfrm>
                    <a:off x="0" y="10854"/>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4" name="Group 439"/>
                <p:cNvGrpSpPr>
                  <a:grpSpLocks/>
                </p:cNvGrpSpPr>
                <p:nvPr/>
              </p:nvGrpSpPr>
              <p:grpSpPr bwMode="auto">
                <a:xfrm>
                  <a:off x="692" y="10854"/>
                  <a:ext cx="692" cy="365"/>
                  <a:chOff x="692" y="10854"/>
                  <a:chExt cx="692" cy="365"/>
                </a:xfrm>
              </p:grpSpPr>
              <p:sp>
                <p:nvSpPr>
                  <p:cNvPr id="699" name="Rectangle 440"/>
                  <p:cNvSpPr>
                    <a:spLocks noChangeArrowheads="1"/>
                  </p:cNvSpPr>
                  <p:nvPr/>
                </p:nvSpPr>
                <p:spPr bwMode="auto">
                  <a:xfrm>
                    <a:off x="720" y="10854"/>
                    <a:ext cx="636" cy="365"/>
                  </a:xfrm>
                  <a:prstGeom prst="rect">
                    <a:avLst/>
                  </a:prstGeom>
                  <a:noFill/>
                  <a:ln w="9525">
                    <a:noFill/>
                    <a:miter lim="800000"/>
                    <a:headEnd/>
                    <a:tailEnd/>
                  </a:ln>
                </p:spPr>
                <p:txBody>
                  <a:bodyPr/>
                  <a:lstStyle/>
                  <a:p>
                    <a:r>
                      <a:rPr lang="es-MX" sz="1200">
                        <a:latin typeface="+mn-lt"/>
                        <a:cs typeface="Times New Roman" pitchFamily="18" charset="0"/>
                      </a:rPr>
                      <a:t>10</a:t>
                    </a:r>
                    <a:endParaRPr lang="es-ES" sz="1200">
                      <a:latin typeface="+mn-lt"/>
                      <a:cs typeface="Times New Roman" pitchFamily="18" charset="0"/>
                    </a:endParaRPr>
                  </a:p>
                  <a:p>
                    <a:pPr eaLnBrk="0" hangingPunct="0"/>
                    <a:endParaRPr lang="es-ES" sz="1200">
                      <a:latin typeface="+mn-lt"/>
                    </a:endParaRPr>
                  </a:p>
                </p:txBody>
              </p:sp>
              <p:sp>
                <p:nvSpPr>
                  <p:cNvPr id="700" name="Rectangle 441"/>
                  <p:cNvSpPr>
                    <a:spLocks noChangeArrowheads="1"/>
                  </p:cNvSpPr>
                  <p:nvPr/>
                </p:nvSpPr>
                <p:spPr bwMode="auto">
                  <a:xfrm>
                    <a:off x="692" y="10854"/>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5" name="Group 442"/>
                <p:cNvGrpSpPr>
                  <a:grpSpLocks/>
                </p:cNvGrpSpPr>
                <p:nvPr/>
              </p:nvGrpSpPr>
              <p:grpSpPr bwMode="auto">
                <a:xfrm>
                  <a:off x="1384" y="10854"/>
                  <a:ext cx="692" cy="365"/>
                  <a:chOff x="1384" y="10854"/>
                  <a:chExt cx="692" cy="365"/>
                </a:xfrm>
              </p:grpSpPr>
              <p:sp>
                <p:nvSpPr>
                  <p:cNvPr id="697" name="Rectangle 443"/>
                  <p:cNvSpPr>
                    <a:spLocks noChangeArrowheads="1"/>
                  </p:cNvSpPr>
                  <p:nvPr/>
                </p:nvSpPr>
                <p:spPr bwMode="auto">
                  <a:xfrm>
                    <a:off x="1412" y="10854"/>
                    <a:ext cx="636" cy="365"/>
                  </a:xfrm>
                  <a:prstGeom prst="rect">
                    <a:avLst/>
                  </a:prstGeom>
                  <a:noFill/>
                  <a:ln w="9525">
                    <a:noFill/>
                    <a:miter lim="800000"/>
                    <a:headEnd/>
                    <a:tailEnd/>
                  </a:ln>
                </p:spPr>
                <p:txBody>
                  <a:bodyPr/>
                  <a:lstStyle/>
                  <a:p>
                    <a:r>
                      <a:rPr lang="es-MX" sz="1200">
                        <a:latin typeface="+mn-lt"/>
                        <a:cs typeface="Times New Roman" pitchFamily="18" charset="0"/>
                      </a:rPr>
                      <a:t>0.35</a:t>
                    </a:r>
                    <a:endParaRPr lang="es-ES" sz="1200">
                      <a:latin typeface="+mn-lt"/>
                      <a:cs typeface="Times New Roman" pitchFamily="18" charset="0"/>
                    </a:endParaRPr>
                  </a:p>
                  <a:p>
                    <a:pPr eaLnBrk="0" hangingPunct="0"/>
                    <a:endParaRPr lang="es-ES" sz="1200">
                      <a:latin typeface="+mn-lt"/>
                    </a:endParaRPr>
                  </a:p>
                </p:txBody>
              </p:sp>
              <p:sp>
                <p:nvSpPr>
                  <p:cNvPr id="698" name="Rectangle 444"/>
                  <p:cNvSpPr>
                    <a:spLocks noChangeArrowheads="1"/>
                  </p:cNvSpPr>
                  <p:nvPr/>
                </p:nvSpPr>
                <p:spPr bwMode="auto">
                  <a:xfrm>
                    <a:off x="1384" y="10854"/>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6" name="Group 445"/>
                <p:cNvGrpSpPr>
                  <a:grpSpLocks/>
                </p:cNvGrpSpPr>
                <p:nvPr/>
              </p:nvGrpSpPr>
              <p:grpSpPr bwMode="auto">
                <a:xfrm>
                  <a:off x="2076" y="10854"/>
                  <a:ext cx="692" cy="365"/>
                  <a:chOff x="2076" y="10854"/>
                  <a:chExt cx="692" cy="365"/>
                </a:xfrm>
              </p:grpSpPr>
              <p:sp>
                <p:nvSpPr>
                  <p:cNvPr id="695" name="Rectangle 446"/>
                  <p:cNvSpPr>
                    <a:spLocks noChangeArrowheads="1"/>
                  </p:cNvSpPr>
                  <p:nvPr/>
                </p:nvSpPr>
                <p:spPr bwMode="auto">
                  <a:xfrm>
                    <a:off x="2104" y="10854"/>
                    <a:ext cx="636" cy="365"/>
                  </a:xfrm>
                  <a:prstGeom prst="rect">
                    <a:avLst/>
                  </a:prstGeom>
                  <a:noFill/>
                  <a:ln w="9525">
                    <a:noFill/>
                    <a:miter lim="800000"/>
                    <a:headEnd/>
                    <a:tailEnd/>
                  </a:ln>
                </p:spPr>
                <p:txBody>
                  <a:bodyPr/>
                  <a:lstStyle/>
                  <a:p>
                    <a:r>
                      <a:rPr lang="es-MX" sz="1200">
                        <a:latin typeface="+mn-lt"/>
                        <a:cs typeface="Times New Roman" pitchFamily="18" charset="0"/>
                      </a:rPr>
                      <a:t>1.8</a:t>
                    </a:r>
                    <a:endParaRPr lang="es-ES" sz="1200">
                      <a:latin typeface="+mn-lt"/>
                      <a:cs typeface="Times New Roman" pitchFamily="18" charset="0"/>
                    </a:endParaRPr>
                  </a:p>
                  <a:p>
                    <a:pPr eaLnBrk="0" hangingPunct="0"/>
                    <a:endParaRPr lang="es-ES" sz="1200">
                      <a:latin typeface="+mn-lt"/>
                    </a:endParaRPr>
                  </a:p>
                </p:txBody>
              </p:sp>
              <p:sp>
                <p:nvSpPr>
                  <p:cNvPr id="696" name="Rectangle 447"/>
                  <p:cNvSpPr>
                    <a:spLocks noChangeArrowheads="1"/>
                  </p:cNvSpPr>
                  <p:nvPr/>
                </p:nvSpPr>
                <p:spPr bwMode="auto">
                  <a:xfrm>
                    <a:off x="2076" y="10854"/>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7" name="Group 448"/>
                <p:cNvGrpSpPr>
                  <a:grpSpLocks/>
                </p:cNvGrpSpPr>
                <p:nvPr/>
              </p:nvGrpSpPr>
              <p:grpSpPr bwMode="auto">
                <a:xfrm>
                  <a:off x="2768" y="10854"/>
                  <a:ext cx="692" cy="365"/>
                  <a:chOff x="2768" y="10854"/>
                  <a:chExt cx="692" cy="365"/>
                </a:xfrm>
              </p:grpSpPr>
              <p:sp>
                <p:nvSpPr>
                  <p:cNvPr id="693" name="Rectangle 449"/>
                  <p:cNvSpPr>
                    <a:spLocks noChangeArrowheads="1"/>
                  </p:cNvSpPr>
                  <p:nvPr/>
                </p:nvSpPr>
                <p:spPr bwMode="auto">
                  <a:xfrm>
                    <a:off x="2796" y="10854"/>
                    <a:ext cx="636" cy="365"/>
                  </a:xfrm>
                  <a:prstGeom prst="rect">
                    <a:avLst/>
                  </a:prstGeom>
                  <a:noFill/>
                  <a:ln w="9525">
                    <a:noFill/>
                    <a:miter lim="800000"/>
                    <a:headEnd/>
                    <a:tailEnd/>
                  </a:ln>
                </p:spPr>
                <p:txBody>
                  <a:bodyPr/>
                  <a:lstStyle/>
                  <a:p>
                    <a:r>
                      <a:rPr lang="es-MX" sz="1200">
                        <a:latin typeface="+mn-lt"/>
                        <a:cs typeface="Times New Roman" pitchFamily="18" charset="0"/>
                      </a:rPr>
                      <a:t>0.02</a:t>
                    </a:r>
                    <a:endParaRPr lang="es-ES" sz="1200">
                      <a:latin typeface="+mn-lt"/>
                      <a:cs typeface="Times New Roman" pitchFamily="18" charset="0"/>
                    </a:endParaRPr>
                  </a:p>
                  <a:p>
                    <a:pPr eaLnBrk="0" hangingPunct="0"/>
                    <a:endParaRPr lang="es-ES" sz="1200">
                      <a:latin typeface="+mn-lt"/>
                    </a:endParaRPr>
                  </a:p>
                </p:txBody>
              </p:sp>
              <p:sp>
                <p:nvSpPr>
                  <p:cNvPr id="694" name="Rectangle 450"/>
                  <p:cNvSpPr>
                    <a:spLocks noChangeArrowheads="1"/>
                  </p:cNvSpPr>
                  <p:nvPr/>
                </p:nvSpPr>
                <p:spPr bwMode="auto">
                  <a:xfrm>
                    <a:off x="2768" y="10854"/>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8" name="Group 451"/>
                <p:cNvGrpSpPr>
                  <a:grpSpLocks/>
                </p:cNvGrpSpPr>
                <p:nvPr/>
              </p:nvGrpSpPr>
              <p:grpSpPr bwMode="auto">
                <a:xfrm>
                  <a:off x="0" y="11219"/>
                  <a:ext cx="692" cy="365"/>
                  <a:chOff x="0" y="11219"/>
                  <a:chExt cx="692" cy="365"/>
                </a:xfrm>
              </p:grpSpPr>
              <p:sp>
                <p:nvSpPr>
                  <p:cNvPr id="691" name="Rectangle 452"/>
                  <p:cNvSpPr>
                    <a:spLocks noChangeArrowheads="1"/>
                  </p:cNvSpPr>
                  <p:nvPr/>
                </p:nvSpPr>
                <p:spPr bwMode="auto">
                  <a:xfrm>
                    <a:off x="28" y="11219"/>
                    <a:ext cx="636" cy="365"/>
                  </a:xfrm>
                  <a:prstGeom prst="rect">
                    <a:avLst/>
                  </a:prstGeom>
                  <a:noFill/>
                  <a:ln w="9525">
                    <a:noFill/>
                    <a:miter lim="800000"/>
                    <a:headEnd/>
                    <a:tailEnd/>
                  </a:ln>
                </p:spPr>
                <p:txBody>
                  <a:bodyPr/>
                  <a:lstStyle/>
                  <a:p>
                    <a:r>
                      <a:rPr lang="es-MX" sz="1200">
                        <a:latin typeface="+mn-lt"/>
                        <a:cs typeface="Times New Roman" pitchFamily="18" charset="0"/>
                      </a:rPr>
                      <a:t>clorobenceno</a:t>
                    </a:r>
                    <a:endParaRPr lang="es-ES" sz="1200">
                      <a:latin typeface="+mn-lt"/>
                      <a:cs typeface="Times New Roman" pitchFamily="18" charset="0"/>
                    </a:endParaRPr>
                  </a:p>
                  <a:p>
                    <a:pPr eaLnBrk="0" hangingPunct="0"/>
                    <a:endParaRPr lang="es-ES" sz="1200">
                      <a:latin typeface="+mn-lt"/>
                    </a:endParaRPr>
                  </a:p>
                </p:txBody>
              </p:sp>
              <p:sp>
                <p:nvSpPr>
                  <p:cNvPr id="692" name="Rectangle 453"/>
                  <p:cNvSpPr>
                    <a:spLocks noChangeArrowheads="1"/>
                  </p:cNvSpPr>
                  <p:nvPr/>
                </p:nvSpPr>
                <p:spPr bwMode="auto">
                  <a:xfrm>
                    <a:off x="0" y="11219"/>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49" name="Group 454"/>
                <p:cNvGrpSpPr>
                  <a:grpSpLocks/>
                </p:cNvGrpSpPr>
                <p:nvPr/>
              </p:nvGrpSpPr>
              <p:grpSpPr bwMode="auto">
                <a:xfrm>
                  <a:off x="692" y="11219"/>
                  <a:ext cx="692" cy="365"/>
                  <a:chOff x="692" y="11219"/>
                  <a:chExt cx="692" cy="365"/>
                </a:xfrm>
              </p:grpSpPr>
              <p:sp>
                <p:nvSpPr>
                  <p:cNvPr id="689" name="Rectangle 455"/>
                  <p:cNvSpPr>
                    <a:spLocks noChangeArrowheads="1"/>
                  </p:cNvSpPr>
                  <p:nvPr/>
                </p:nvSpPr>
                <p:spPr bwMode="auto">
                  <a:xfrm>
                    <a:off x="720" y="11219"/>
                    <a:ext cx="636" cy="365"/>
                  </a:xfrm>
                  <a:prstGeom prst="rect">
                    <a:avLst/>
                  </a:prstGeom>
                  <a:noFill/>
                  <a:ln w="9525">
                    <a:noFill/>
                    <a:miter lim="800000"/>
                    <a:headEnd/>
                    <a:tailEnd/>
                  </a:ln>
                </p:spPr>
                <p:txBody>
                  <a:bodyPr/>
                  <a:lstStyle/>
                  <a:p>
                    <a:r>
                      <a:rPr lang="es-MX" sz="1200">
                        <a:latin typeface="+mn-lt"/>
                        <a:cs typeface="Times New Roman" pitchFamily="18" charset="0"/>
                      </a:rPr>
                      <a:t>9</a:t>
                    </a:r>
                    <a:endParaRPr lang="es-ES" sz="1200">
                      <a:latin typeface="+mn-lt"/>
                      <a:cs typeface="Times New Roman" pitchFamily="18" charset="0"/>
                    </a:endParaRPr>
                  </a:p>
                  <a:p>
                    <a:pPr eaLnBrk="0" hangingPunct="0"/>
                    <a:endParaRPr lang="es-ES" sz="1200">
                      <a:latin typeface="+mn-lt"/>
                    </a:endParaRPr>
                  </a:p>
                </p:txBody>
              </p:sp>
              <p:sp>
                <p:nvSpPr>
                  <p:cNvPr id="690" name="Rectangle 456"/>
                  <p:cNvSpPr>
                    <a:spLocks noChangeArrowheads="1"/>
                  </p:cNvSpPr>
                  <p:nvPr/>
                </p:nvSpPr>
                <p:spPr bwMode="auto">
                  <a:xfrm>
                    <a:off x="692" y="11219"/>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0" name="Group 457"/>
                <p:cNvGrpSpPr>
                  <a:grpSpLocks/>
                </p:cNvGrpSpPr>
                <p:nvPr/>
              </p:nvGrpSpPr>
              <p:grpSpPr bwMode="auto">
                <a:xfrm>
                  <a:off x="1384" y="11219"/>
                  <a:ext cx="692" cy="365"/>
                  <a:chOff x="1384" y="11219"/>
                  <a:chExt cx="692" cy="365"/>
                </a:xfrm>
              </p:grpSpPr>
              <p:sp>
                <p:nvSpPr>
                  <p:cNvPr id="687" name="Rectangle 458"/>
                  <p:cNvSpPr>
                    <a:spLocks noChangeArrowheads="1"/>
                  </p:cNvSpPr>
                  <p:nvPr/>
                </p:nvSpPr>
                <p:spPr bwMode="auto">
                  <a:xfrm>
                    <a:off x="1412" y="11219"/>
                    <a:ext cx="636" cy="365"/>
                  </a:xfrm>
                  <a:prstGeom prst="rect">
                    <a:avLst/>
                  </a:prstGeom>
                  <a:noFill/>
                  <a:ln w="9525">
                    <a:noFill/>
                    <a:miter lim="800000"/>
                    <a:headEnd/>
                    <a:tailEnd/>
                  </a:ln>
                </p:spPr>
                <p:txBody>
                  <a:bodyPr/>
                  <a:lstStyle/>
                  <a:p>
                    <a:r>
                      <a:rPr lang="es-MX" sz="1200">
                        <a:latin typeface="+mn-lt"/>
                        <a:cs typeface="Times New Roman" pitchFamily="18" charset="0"/>
                      </a:rPr>
                      <a:t>2.02</a:t>
                    </a:r>
                    <a:endParaRPr lang="es-ES" sz="1200">
                      <a:latin typeface="+mn-lt"/>
                      <a:cs typeface="Times New Roman" pitchFamily="18" charset="0"/>
                    </a:endParaRPr>
                  </a:p>
                  <a:p>
                    <a:pPr eaLnBrk="0" hangingPunct="0"/>
                    <a:endParaRPr lang="es-ES" sz="1200">
                      <a:latin typeface="+mn-lt"/>
                    </a:endParaRPr>
                  </a:p>
                </p:txBody>
              </p:sp>
              <p:sp>
                <p:nvSpPr>
                  <p:cNvPr id="688" name="Rectangle 459"/>
                  <p:cNvSpPr>
                    <a:spLocks noChangeArrowheads="1"/>
                  </p:cNvSpPr>
                  <p:nvPr/>
                </p:nvSpPr>
                <p:spPr bwMode="auto">
                  <a:xfrm>
                    <a:off x="1384" y="11219"/>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1" name="Group 460"/>
                <p:cNvGrpSpPr>
                  <a:grpSpLocks/>
                </p:cNvGrpSpPr>
                <p:nvPr/>
              </p:nvGrpSpPr>
              <p:grpSpPr bwMode="auto">
                <a:xfrm>
                  <a:off x="2076" y="11219"/>
                  <a:ext cx="692" cy="365"/>
                  <a:chOff x="2076" y="11219"/>
                  <a:chExt cx="692" cy="365"/>
                </a:xfrm>
              </p:grpSpPr>
              <p:sp>
                <p:nvSpPr>
                  <p:cNvPr id="685" name="Rectangle 461"/>
                  <p:cNvSpPr>
                    <a:spLocks noChangeArrowheads="1"/>
                  </p:cNvSpPr>
                  <p:nvPr/>
                </p:nvSpPr>
                <p:spPr bwMode="auto">
                  <a:xfrm>
                    <a:off x="2104" y="11219"/>
                    <a:ext cx="636" cy="365"/>
                  </a:xfrm>
                  <a:prstGeom prst="rect">
                    <a:avLst/>
                  </a:prstGeom>
                  <a:noFill/>
                  <a:ln w="9525">
                    <a:noFill/>
                    <a:miter lim="800000"/>
                    <a:headEnd/>
                    <a:tailEnd/>
                  </a:ln>
                </p:spPr>
                <p:txBody>
                  <a:bodyPr/>
                  <a:lstStyle/>
                  <a:p>
                    <a:r>
                      <a:rPr lang="es-MX" sz="1200">
                        <a:latin typeface="+mn-lt"/>
                        <a:cs typeface="Times New Roman" pitchFamily="18" charset="0"/>
                      </a:rPr>
                      <a:t>10</a:t>
                    </a:r>
                    <a:endParaRPr lang="es-ES" sz="1200">
                      <a:latin typeface="+mn-lt"/>
                      <a:cs typeface="Times New Roman" pitchFamily="18" charset="0"/>
                    </a:endParaRPr>
                  </a:p>
                  <a:p>
                    <a:pPr eaLnBrk="0" hangingPunct="0"/>
                    <a:endParaRPr lang="es-ES" sz="1200">
                      <a:latin typeface="+mn-lt"/>
                    </a:endParaRPr>
                  </a:p>
                </p:txBody>
              </p:sp>
              <p:sp>
                <p:nvSpPr>
                  <p:cNvPr id="686" name="Rectangle 462"/>
                  <p:cNvSpPr>
                    <a:spLocks noChangeArrowheads="1"/>
                  </p:cNvSpPr>
                  <p:nvPr/>
                </p:nvSpPr>
                <p:spPr bwMode="auto">
                  <a:xfrm>
                    <a:off x="2076" y="11219"/>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2" name="Group 463"/>
                <p:cNvGrpSpPr>
                  <a:grpSpLocks/>
                </p:cNvGrpSpPr>
                <p:nvPr/>
              </p:nvGrpSpPr>
              <p:grpSpPr bwMode="auto">
                <a:xfrm>
                  <a:off x="2768" y="11219"/>
                  <a:ext cx="692" cy="365"/>
                  <a:chOff x="2768" y="11219"/>
                  <a:chExt cx="692" cy="365"/>
                </a:xfrm>
              </p:grpSpPr>
              <p:sp>
                <p:nvSpPr>
                  <p:cNvPr id="683" name="Rectangle 464"/>
                  <p:cNvSpPr>
                    <a:spLocks noChangeArrowheads="1"/>
                  </p:cNvSpPr>
                  <p:nvPr/>
                </p:nvSpPr>
                <p:spPr bwMode="auto">
                  <a:xfrm>
                    <a:off x="2796" y="11219"/>
                    <a:ext cx="636" cy="365"/>
                  </a:xfrm>
                  <a:prstGeom prst="rect">
                    <a:avLst/>
                  </a:prstGeom>
                  <a:noFill/>
                  <a:ln w="9525">
                    <a:noFill/>
                    <a:miter lim="800000"/>
                    <a:headEnd/>
                    <a:tailEnd/>
                  </a:ln>
                </p:spPr>
                <p:txBody>
                  <a:bodyPr/>
                  <a:lstStyle/>
                  <a:p>
                    <a:r>
                      <a:rPr lang="es-MX" sz="1200">
                        <a:latin typeface="+mn-lt"/>
                        <a:cs typeface="Times New Roman" pitchFamily="18" charset="0"/>
                      </a:rPr>
                      <a:t>---</a:t>
                    </a:r>
                    <a:endParaRPr lang="es-ES" sz="1200">
                      <a:latin typeface="+mn-lt"/>
                      <a:cs typeface="Times New Roman" pitchFamily="18" charset="0"/>
                    </a:endParaRPr>
                  </a:p>
                  <a:p>
                    <a:pPr eaLnBrk="0" hangingPunct="0"/>
                    <a:endParaRPr lang="es-ES" sz="1200">
                      <a:latin typeface="+mn-lt"/>
                    </a:endParaRPr>
                  </a:p>
                </p:txBody>
              </p:sp>
              <p:sp>
                <p:nvSpPr>
                  <p:cNvPr id="684" name="Rectangle 465"/>
                  <p:cNvSpPr>
                    <a:spLocks noChangeArrowheads="1"/>
                  </p:cNvSpPr>
                  <p:nvPr/>
                </p:nvSpPr>
                <p:spPr bwMode="auto">
                  <a:xfrm>
                    <a:off x="2768" y="11219"/>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3" name="Group 466"/>
                <p:cNvGrpSpPr>
                  <a:grpSpLocks/>
                </p:cNvGrpSpPr>
                <p:nvPr/>
              </p:nvGrpSpPr>
              <p:grpSpPr bwMode="auto">
                <a:xfrm>
                  <a:off x="0" y="11584"/>
                  <a:ext cx="692" cy="442"/>
                  <a:chOff x="0" y="11584"/>
                  <a:chExt cx="692" cy="442"/>
                </a:xfrm>
              </p:grpSpPr>
              <p:sp>
                <p:nvSpPr>
                  <p:cNvPr id="681" name="Rectangle 467"/>
                  <p:cNvSpPr>
                    <a:spLocks noChangeArrowheads="1"/>
                  </p:cNvSpPr>
                  <p:nvPr/>
                </p:nvSpPr>
                <p:spPr bwMode="auto">
                  <a:xfrm>
                    <a:off x="28" y="11584"/>
                    <a:ext cx="636" cy="442"/>
                  </a:xfrm>
                  <a:prstGeom prst="rect">
                    <a:avLst/>
                  </a:prstGeom>
                  <a:noFill/>
                  <a:ln w="9525">
                    <a:noFill/>
                    <a:miter lim="800000"/>
                    <a:headEnd/>
                    <a:tailEnd/>
                  </a:ln>
                </p:spPr>
                <p:txBody>
                  <a:bodyPr/>
                  <a:lstStyle/>
                  <a:p>
                    <a:r>
                      <a:rPr lang="es-MX" sz="1200">
                        <a:latin typeface="+mn-lt"/>
                        <a:cs typeface="Times New Roman" pitchFamily="18" charset="0"/>
                      </a:rPr>
                      <a:t>1,1,2,2-tetracloroetano</a:t>
                    </a:r>
                    <a:endParaRPr lang="es-ES" sz="1200">
                      <a:latin typeface="+mn-lt"/>
                      <a:cs typeface="Times New Roman" pitchFamily="18" charset="0"/>
                    </a:endParaRPr>
                  </a:p>
                  <a:p>
                    <a:pPr eaLnBrk="0" hangingPunct="0"/>
                    <a:endParaRPr lang="es-ES" sz="1200">
                      <a:latin typeface="+mn-lt"/>
                    </a:endParaRPr>
                  </a:p>
                </p:txBody>
              </p:sp>
              <p:sp>
                <p:nvSpPr>
                  <p:cNvPr id="682" name="Rectangle 468"/>
                  <p:cNvSpPr>
                    <a:spLocks noChangeArrowheads="1"/>
                  </p:cNvSpPr>
                  <p:nvPr/>
                </p:nvSpPr>
                <p:spPr bwMode="auto">
                  <a:xfrm>
                    <a:off x="0" y="11584"/>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4" name="Group 469"/>
                <p:cNvGrpSpPr>
                  <a:grpSpLocks/>
                </p:cNvGrpSpPr>
                <p:nvPr/>
              </p:nvGrpSpPr>
              <p:grpSpPr bwMode="auto">
                <a:xfrm>
                  <a:off x="692" y="11584"/>
                  <a:ext cx="692" cy="442"/>
                  <a:chOff x="692" y="11584"/>
                  <a:chExt cx="692" cy="442"/>
                </a:xfrm>
              </p:grpSpPr>
              <p:sp>
                <p:nvSpPr>
                  <p:cNvPr id="679" name="Rectangle 470"/>
                  <p:cNvSpPr>
                    <a:spLocks noChangeArrowheads="1"/>
                  </p:cNvSpPr>
                  <p:nvPr/>
                </p:nvSpPr>
                <p:spPr bwMode="auto">
                  <a:xfrm>
                    <a:off x="720" y="11584"/>
                    <a:ext cx="636" cy="442"/>
                  </a:xfrm>
                  <a:prstGeom prst="rect">
                    <a:avLst/>
                  </a:prstGeom>
                  <a:noFill/>
                  <a:ln w="9525">
                    <a:noFill/>
                    <a:miter lim="800000"/>
                    <a:headEnd/>
                    <a:tailEnd/>
                  </a:ln>
                </p:spPr>
                <p:txBody>
                  <a:bodyPr/>
                  <a:lstStyle/>
                  <a:p>
                    <a:r>
                      <a:rPr lang="es-MX" sz="1200">
                        <a:latin typeface="+mn-lt"/>
                        <a:cs typeface="Times New Roman" pitchFamily="18" charset="0"/>
                      </a:rPr>
                      <a:t>8</a:t>
                    </a:r>
                    <a:endParaRPr lang="es-ES" sz="1200">
                      <a:latin typeface="+mn-lt"/>
                      <a:cs typeface="Times New Roman" pitchFamily="18" charset="0"/>
                    </a:endParaRPr>
                  </a:p>
                  <a:p>
                    <a:pPr eaLnBrk="0" hangingPunct="0"/>
                    <a:endParaRPr lang="es-ES" sz="1200">
                      <a:latin typeface="+mn-lt"/>
                    </a:endParaRPr>
                  </a:p>
                </p:txBody>
              </p:sp>
              <p:sp>
                <p:nvSpPr>
                  <p:cNvPr id="680" name="Rectangle 471"/>
                  <p:cNvSpPr>
                    <a:spLocks noChangeArrowheads="1"/>
                  </p:cNvSpPr>
                  <p:nvPr/>
                </p:nvSpPr>
                <p:spPr bwMode="auto">
                  <a:xfrm>
                    <a:off x="692" y="11584"/>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5" name="Group 472"/>
                <p:cNvGrpSpPr>
                  <a:grpSpLocks/>
                </p:cNvGrpSpPr>
                <p:nvPr/>
              </p:nvGrpSpPr>
              <p:grpSpPr bwMode="auto">
                <a:xfrm>
                  <a:off x="1384" y="11584"/>
                  <a:ext cx="692" cy="442"/>
                  <a:chOff x="1384" y="11584"/>
                  <a:chExt cx="692" cy="442"/>
                </a:xfrm>
              </p:grpSpPr>
              <p:sp>
                <p:nvSpPr>
                  <p:cNvPr id="677" name="Rectangle 473"/>
                  <p:cNvSpPr>
                    <a:spLocks noChangeArrowheads="1"/>
                  </p:cNvSpPr>
                  <p:nvPr/>
                </p:nvSpPr>
                <p:spPr bwMode="auto">
                  <a:xfrm>
                    <a:off x="1412" y="11584"/>
                    <a:ext cx="636" cy="442"/>
                  </a:xfrm>
                  <a:prstGeom prst="rect">
                    <a:avLst/>
                  </a:prstGeom>
                  <a:noFill/>
                  <a:ln w="9525">
                    <a:noFill/>
                    <a:miter lim="800000"/>
                    <a:headEnd/>
                    <a:tailEnd/>
                  </a:ln>
                </p:spPr>
                <p:txBody>
                  <a:bodyPr/>
                  <a:lstStyle/>
                  <a:p>
                    <a:r>
                      <a:rPr lang="es-MX" sz="1200">
                        <a:latin typeface="+mn-lt"/>
                        <a:cs typeface="Times New Roman" pitchFamily="18" charset="0"/>
                      </a:rPr>
                      <a:t>1.1</a:t>
                    </a:r>
                    <a:endParaRPr lang="es-ES" sz="1200">
                      <a:latin typeface="+mn-lt"/>
                      <a:cs typeface="Times New Roman" pitchFamily="18" charset="0"/>
                    </a:endParaRPr>
                  </a:p>
                  <a:p>
                    <a:pPr eaLnBrk="0" hangingPunct="0"/>
                    <a:endParaRPr lang="es-ES" sz="1200">
                      <a:latin typeface="+mn-lt"/>
                    </a:endParaRPr>
                  </a:p>
                </p:txBody>
              </p:sp>
              <p:sp>
                <p:nvSpPr>
                  <p:cNvPr id="678" name="Rectangle 474"/>
                  <p:cNvSpPr>
                    <a:spLocks noChangeArrowheads="1"/>
                  </p:cNvSpPr>
                  <p:nvPr/>
                </p:nvSpPr>
                <p:spPr bwMode="auto">
                  <a:xfrm>
                    <a:off x="1384" y="11584"/>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6" name="Group 475"/>
                <p:cNvGrpSpPr>
                  <a:grpSpLocks/>
                </p:cNvGrpSpPr>
                <p:nvPr/>
              </p:nvGrpSpPr>
              <p:grpSpPr bwMode="auto">
                <a:xfrm>
                  <a:off x="2076" y="11584"/>
                  <a:ext cx="692" cy="442"/>
                  <a:chOff x="2076" y="11584"/>
                  <a:chExt cx="692" cy="442"/>
                </a:xfrm>
              </p:grpSpPr>
              <p:sp>
                <p:nvSpPr>
                  <p:cNvPr id="675" name="Rectangle 476"/>
                  <p:cNvSpPr>
                    <a:spLocks noChangeArrowheads="1"/>
                  </p:cNvSpPr>
                  <p:nvPr/>
                </p:nvSpPr>
                <p:spPr bwMode="auto">
                  <a:xfrm>
                    <a:off x="2104" y="11584"/>
                    <a:ext cx="636" cy="442"/>
                  </a:xfrm>
                  <a:prstGeom prst="rect">
                    <a:avLst/>
                  </a:prstGeom>
                  <a:noFill/>
                  <a:ln w="9525">
                    <a:noFill/>
                    <a:miter lim="800000"/>
                    <a:headEnd/>
                    <a:tailEnd/>
                  </a:ln>
                </p:spPr>
                <p:txBody>
                  <a:bodyPr/>
                  <a:lstStyle/>
                  <a:p>
                    <a:r>
                      <a:rPr lang="es-MX" sz="1200">
                        <a:latin typeface="+mn-lt"/>
                        <a:cs typeface="Times New Roman" pitchFamily="18" charset="0"/>
                      </a:rPr>
                      <a:t>4.43</a:t>
                    </a:r>
                    <a:endParaRPr lang="es-ES" sz="1200">
                      <a:latin typeface="+mn-lt"/>
                      <a:cs typeface="Times New Roman" pitchFamily="18" charset="0"/>
                    </a:endParaRPr>
                  </a:p>
                  <a:p>
                    <a:pPr eaLnBrk="0" hangingPunct="0"/>
                    <a:endParaRPr lang="es-ES" sz="1200">
                      <a:latin typeface="+mn-lt"/>
                    </a:endParaRPr>
                  </a:p>
                </p:txBody>
              </p:sp>
              <p:sp>
                <p:nvSpPr>
                  <p:cNvPr id="676" name="Rectangle 477"/>
                  <p:cNvSpPr>
                    <a:spLocks noChangeArrowheads="1"/>
                  </p:cNvSpPr>
                  <p:nvPr/>
                </p:nvSpPr>
                <p:spPr bwMode="auto">
                  <a:xfrm>
                    <a:off x="2076" y="11584"/>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7" name="Group 478"/>
                <p:cNvGrpSpPr>
                  <a:grpSpLocks/>
                </p:cNvGrpSpPr>
                <p:nvPr/>
              </p:nvGrpSpPr>
              <p:grpSpPr bwMode="auto">
                <a:xfrm>
                  <a:off x="2768" y="11584"/>
                  <a:ext cx="692" cy="442"/>
                  <a:chOff x="2768" y="11584"/>
                  <a:chExt cx="692" cy="442"/>
                </a:xfrm>
              </p:grpSpPr>
              <p:sp>
                <p:nvSpPr>
                  <p:cNvPr id="673" name="Rectangle 479"/>
                  <p:cNvSpPr>
                    <a:spLocks noChangeArrowheads="1"/>
                  </p:cNvSpPr>
                  <p:nvPr/>
                </p:nvSpPr>
                <p:spPr bwMode="auto">
                  <a:xfrm>
                    <a:off x="2796" y="11584"/>
                    <a:ext cx="636" cy="442"/>
                  </a:xfrm>
                  <a:prstGeom prst="rect">
                    <a:avLst/>
                  </a:prstGeom>
                  <a:noFill/>
                  <a:ln w="9525">
                    <a:noFill/>
                    <a:miter lim="800000"/>
                    <a:headEnd/>
                    <a:tailEnd/>
                  </a:ln>
                </p:spPr>
                <p:txBody>
                  <a:bodyPr/>
                  <a:lstStyle/>
                  <a:p>
                    <a:r>
                      <a:rPr lang="es-MX" sz="1200">
                        <a:latin typeface="+mn-lt"/>
                        <a:cs typeface="Times New Roman" pitchFamily="18" charset="0"/>
                      </a:rPr>
                      <a:t>0.01</a:t>
                    </a:r>
                    <a:endParaRPr lang="es-ES" sz="1200">
                      <a:latin typeface="+mn-lt"/>
                      <a:cs typeface="Times New Roman" pitchFamily="18" charset="0"/>
                    </a:endParaRPr>
                  </a:p>
                  <a:p>
                    <a:pPr eaLnBrk="0" hangingPunct="0"/>
                    <a:endParaRPr lang="es-ES" sz="1200">
                      <a:latin typeface="+mn-lt"/>
                    </a:endParaRPr>
                  </a:p>
                </p:txBody>
              </p:sp>
              <p:sp>
                <p:nvSpPr>
                  <p:cNvPr id="674" name="Rectangle 480"/>
                  <p:cNvSpPr>
                    <a:spLocks noChangeArrowheads="1"/>
                  </p:cNvSpPr>
                  <p:nvPr/>
                </p:nvSpPr>
                <p:spPr bwMode="auto">
                  <a:xfrm>
                    <a:off x="2768" y="11584"/>
                    <a:ext cx="692" cy="442"/>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8" name="Group 481"/>
                <p:cNvGrpSpPr>
                  <a:grpSpLocks/>
                </p:cNvGrpSpPr>
                <p:nvPr/>
              </p:nvGrpSpPr>
              <p:grpSpPr bwMode="auto">
                <a:xfrm>
                  <a:off x="0" y="12026"/>
                  <a:ext cx="692" cy="365"/>
                  <a:chOff x="0" y="12026"/>
                  <a:chExt cx="692" cy="365"/>
                </a:xfrm>
              </p:grpSpPr>
              <p:sp>
                <p:nvSpPr>
                  <p:cNvPr id="671" name="Rectangle 482"/>
                  <p:cNvSpPr>
                    <a:spLocks noChangeArrowheads="1"/>
                  </p:cNvSpPr>
                  <p:nvPr/>
                </p:nvSpPr>
                <p:spPr bwMode="auto">
                  <a:xfrm>
                    <a:off x="28" y="12026"/>
                    <a:ext cx="636" cy="365"/>
                  </a:xfrm>
                  <a:prstGeom prst="rect">
                    <a:avLst/>
                  </a:prstGeom>
                  <a:noFill/>
                  <a:ln w="9525">
                    <a:noFill/>
                    <a:miter lim="800000"/>
                    <a:headEnd/>
                    <a:tailEnd/>
                  </a:ln>
                </p:spPr>
                <p:txBody>
                  <a:bodyPr/>
                  <a:lstStyle/>
                  <a:p>
                    <a:r>
                      <a:rPr lang="es-MX" sz="1200">
                        <a:latin typeface="+mn-lt"/>
                        <a:cs typeface="Times New Roman" pitchFamily="18" charset="0"/>
                      </a:rPr>
                      <a:t>cloroformo</a:t>
                    </a:r>
                    <a:r>
                      <a:rPr lang="es-MX" sz="1200" baseline="30000">
                        <a:latin typeface="+mn-lt"/>
                        <a:cs typeface="Times New Roman" pitchFamily="18" charset="0"/>
                      </a:rPr>
                      <a:t>b</a:t>
                    </a:r>
                    <a:endParaRPr lang="es-ES" sz="1200">
                      <a:latin typeface="+mn-lt"/>
                      <a:cs typeface="Times New Roman" pitchFamily="18" charset="0"/>
                    </a:endParaRPr>
                  </a:p>
                  <a:p>
                    <a:pPr eaLnBrk="0" hangingPunct="0"/>
                    <a:endParaRPr lang="es-ES" sz="1200">
                      <a:latin typeface="+mn-lt"/>
                    </a:endParaRPr>
                  </a:p>
                </p:txBody>
              </p:sp>
              <p:sp>
                <p:nvSpPr>
                  <p:cNvPr id="672" name="Rectangle 483"/>
                  <p:cNvSpPr>
                    <a:spLocks noChangeArrowheads="1"/>
                  </p:cNvSpPr>
                  <p:nvPr/>
                </p:nvSpPr>
                <p:spPr bwMode="auto">
                  <a:xfrm>
                    <a:off x="0" y="12026"/>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59" name="Group 484"/>
                <p:cNvGrpSpPr>
                  <a:grpSpLocks/>
                </p:cNvGrpSpPr>
                <p:nvPr/>
              </p:nvGrpSpPr>
              <p:grpSpPr bwMode="auto">
                <a:xfrm>
                  <a:off x="692" y="12026"/>
                  <a:ext cx="692" cy="365"/>
                  <a:chOff x="692" y="12026"/>
                  <a:chExt cx="692" cy="365"/>
                </a:xfrm>
              </p:grpSpPr>
              <p:sp>
                <p:nvSpPr>
                  <p:cNvPr id="669" name="Rectangle 485"/>
                  <p:cNvSpPr>
                    <a:spLocks noChangeArrowheads="1"/>
                  </p:cNvSpPr>
                  <p:nvPr/>
                </p:nvSpPr>
                <p:spPr bwMode="auto">
                  <a:xfrm>
                    <a:off x="720" y="12026"/>
                    <a:ext cx="636" cy="365"/>
                  </a:xfrm>
                  <a:prstGeom prst="rect">
                    <a:avLst/>
                  </a:prstGeom>
                  <a:noFill/>
                  <a:ln w="9525">
                    <a:noFill/>
                    <a:miter lim="800000"/>
                    <a:headEnd/>
                    <a:tailEnd/>
                  </a:ln>
                </p:spPr>
                <p:txBody>
                  <a:bodyPr/>
                  <a:lstStyle/>
                  <a:p>
                    <a:r>
                      <a:rPr lang="es-MX" sz="1200">
                        <a:latin typeface="+mn-lt"/>
                        <a:cs typeface="Times New Roman" pitchFamily="18" charset="0"/>
                      </a:rPr>
                      <a:t>8</a:t>
                    </a:r>
                    <a:endParaRPr lang="es-ES" sz="1200">
                      <a:latin typeface="+mn-lt"/>
                      <a:cs typeface="Times New Roman" pitchFamily="18" charset="0"/>
                    </a:endParaRPr>
                  </a:p>
                  <a:p>
                    <a:pPr eaLnBrk="0" hangingPunct="0"/>
                    <a:endParaRPr lang="es-ES" sz="1200">
                      <a:latin typeface="+mn-lt"/>
                    </a:endParaRPr>
                  </a:p>
                </p:txBody>
              </p:sp>
              <p:sp>
                <p:nvSpPr>
                  <p:cNvPr id="670" name="Rectangle 486"/>
                  <p:cNvSpPr>
                    <a:spLocks noChangeArrowheads="1"/>
                  </p:cNvSpPr>
                  <p:nvPr/>
                </p:nvSpPr>
                <p:spPr bwMode="auto">
                  <a:xfrm>
                    <a:off x="692" y="12026"/>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60" name="Group 487"/>
                <p:cNvGrpSpPr>
                  <a:grpSpLocks/>
                </p:cNvGrpSpPr>
                <p:nvPr/>
              </p:nvGrpSpPr>
              <p:grpSpPr bwMode="auto">
                <a:xfrm>
                  <a:off x="1384" y="12026"/>
                  <a:ext cx="692" cy="365"/>
                  <a:chOff x="1384" y="12026"/>
                  <a:chExt cx="692" cy="365"/>
                </a:xfrm>
              </p:grpSpPr>
              <p:sp>
                <p:nvSpPr>
                  <p:cNvPr id="667" name="Rectangle 488"/>
                  <p:cNvSpPr>
                    <a:spLocks noChangeArrowheads="1"/>
                  </p:cNvSpPr>
                  <p:nvPr/>
                </p:nvSpPr>
                <p:spPr bwMode="auto">
                  <a:xfrm>
                    <a:off x="1412" y="12026"/>
                    <a:ext cx="636" cy="365"/>
                  </a:xfrm>
                  <a:prstGeom prst="rect">
                    <a:avLst/>
                  </a:prstGeom>
                  <a:noFill/>
                  <a:ln w="9525">
                    <a:noFill/>
                    <a:miter lim="800000"/>
                    <a:headEnd/>
                    <a:tailEnd/>
                  </a:ln>
                </p:spPr>
                <p:txBody>
                  <a:bodyPr/>
                  <a:lstStyle/>
                  <a:p>
                    <a:r>
                      <a:rPr lang="es-MX" sz="1200">
                        <a:latin typeface="+mn-lt"/>
                        <a:cs typeface="Times New Roman" pitchFamily="18" charset="0"/>
                      </a:rPr>
                      <a:t>0.35</a:t>
                    </a:r>
                    <a:endParaRPr lang="es-ES" sz="1200">
                      <a:latin typeface="+mn-lt"/>
                      <a:cs typeface="Times New Roman" pitchFamily="18" charset="0"/>
                    </a:endParaRPr>
                  </a:p>
                  <a:p>
                    <a:pPr eaLnBrk="0" hangingPunct="0"/>
                    <a:endParaRPr lang="es-ES" sz="1200">
                      <a:latin typeface="+mn-lt"/>
                    </a:endParaRPr>
                  </a:p>
                </p:txBody>
              </p:sp>
              <p:sp>
                <p:nvSpPr>
                  <p:cNvPr id="668" name="Rectangle 489"/>
                  <p:cNvSpPr>
                    <a:spLocks noChangeArrowheads="1"/>
                  </p:cNvSpPr>
                  <p:nvPr/>
                </p:nvSpPr>
                <p:spPr bwMode="auto">
                  <a:xfrm>
                    <a:off x="1384" y="12026"/>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61" name="Group 490"/>
                <p:cNvGrpSpPr>
                  <a:grpSpLocks/>
                </p:cNvGrpSpPr>
                <p:nvPr/>
              </p:nvGrpSpPr>
              <p:grpSpPr bwMode="auto">
                <a:xfrm>
                  <a:off x="2076" y="12026"/>
                  <a:ext cx="692" cy="365"/>
                  <a:chOff x="2076" y="12026"/>
                  <a:chExt cx="692" cy="365"/>
                </a:xfrm>
              </p:grpSpPr>
              <p:sp>
                <p:nvSpPr>
                  <p:cNvPr id="665" name="Rectangle 491"/>
                  <p:cNvSpPr>
                    <a:spLocks noChangeArrowheads="1"/>
                  </p:cNvSpPr>
                  <p:nvPr/>
                </p:nvSpPr>
                <p:spPr bwMode="auto">
                  <a:xfrm>
                    <a:off x="2104" y="12026"/>
                    <a:ext cx="636" cy="365"/>
                  </a:xfrm>
                  <a:prstGeom prst="rect">
                    <a:avLst/>
                  </a:prstGeom>
                  <a:noFill/>
                  <a:ln w="9525">
                    <a:noFill/>
                    <a:miter lim="800000"/>
                    <a:headEnd/>
                    <a:tailEnd/>
                  </a:ln>
                </p:spPr>
                <p:txBody>
                  <a:bodyPr/>
                  <a:lstStyle/>
                  <a:p>
                    <a:r>
                      <a:rPr lang="es-MX" sz="1200">
                        <a:latin typeface="+mn-lt"/>
                        <a:cs typeface="Times New Roman" pitchFamily="18" charset="0"/>
                      </a:rPr>
                      <a:t>1.56</a:t>
                    </a:r>
                    <a:endParaRPr lang="es-ES" sz="1200">
                      <a:latin typeface="+mn-lt"/>
                      <a:cs typeface="Times New Roman" pitchFamily="18" charset="0"/>
                    </a:endParaRPr>
                  </a:p>
                  <a:p>
                    <a:pPr eaLnBrk="0" hangingPunct="0"/>
                    <a:endParaRPr lang="es-ES" sz="1200">
                      <a:latin typeface="+mn-lt"/>
                    </a:endParaRPr>
                  </a:p>
                </p:txBody>
              </p:sp>
              <p:sp>
                <p:nvSpPr>
                  <p:cNvPr id="666" name="Rectangle 492"/>
                  <p:cNvSpPr>
                    <a:spLocks noChangeArrowheads="1"/>
                  </p:cNvSpPr>
                  <p:nvPr/>
                </p:nvSpPr>
                <p:spPr bwMode="auto">
                  <a:xfrm>
                    <a:off x="2076" y="12026"/>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nvGrpSpPr>
                <p:cNvPr id="662" name="Group 493"/>
                <p:cNvGrpSpPr>
                  <a:grpSpLocks/>
                </p:cNvGrpSpPr>
                <p:nvPr/>
              </p:nvGrpSpPr>
              <p:grpSpPr bwMode="auto">
                <a:xfrm>
                  <a:off x="2768" y="12026"/>
                  <a:ext cx="692" cy="365"/>
                  <a:chOff x="2768" y="12026"/>
                  <a:chExt cx="692" cy="365"/>
                </a:xfrm>
              </p:grpSpPr>
              <p:sp>
                <p:nvSpPr>
                  <p:cNvPr id="663" name="Rectangle 494"/>
                  <p:cNvSpPr>
                    <a:spLocks noChangeArrowheads="1"/>
                  </p:cNvSpPr>
                  <p:nvPr/>
                </p:nvSpPr>
                <p:spPr bwMode="auto">
                  <a:xfrm>
                    <a:off x="2796" y="12026"/>
                    <a:ext cx="636" cy="365"/>
                  </a:xfrm>
                  <a:prstGeom prst="rect">
                    <a:avLst/>
                  </a:prstGeom>
                  <a:noFill/>
                  <a:ln w="9525">
                    <a:noFill/>
                    <a:miter lim="800000"/>
                    <a:headEnd/>
                    <a:tailEnd/>
                  </a:ln>
                </p:spPr>
                <p:txBody>
                  <a:bodyPr/>
                  <a:lstStyle/>
                  <a:p>
                    <a:r>
                      <a:rPr lang="es-MX" sz="1200">
                        <a:latin typeface="+mn-lt"/>
                        <a:cs typeface="Times New Roman" pitchFamily="18" charset="0"/>
                      </a:rPr>
                      <a:t>0.001</a:t>
                    </a:r>
                    <a:endParaRPr lang="es-ES" sz="1200">
                      <a:latin typeface="+mn-lt"/>
                      <a:cs typeface="Times New Roman" pitchFamily="18" charset="0"/>
                    </a:endParaRPr>
                  </a:p>
                  <a:p>
                    <a:pPr eaLnBrk="0" hangingPunct="0"/>
                    <a:endParaRPr lang="es-ES" sz="1200">
                      <a:latin typeface="+mn-lt"/>
                    </a:endParaRPr>
                  </a:p>
                </p:txBody>
              </p:sp>
              <p:sp>
                <p:nvSpPr>
                  <p:cNvPr id="664" name="Rectangle 495"/>
                  <p:cNvSpPr>
                    <a:spLocks noChangeArrowheads="1"/>
                  </p:cNvSpPr>
                  <p:nvPr/>
                </p:nvSpPr>
                <p:spPr bwMode="auto">
                  <a:xfrm>
                    <a:off x="2768" y="12026"/>
                    <a:ext cx="692" cy="365"/>
                  </a:xfrm>
                  <a:prstGeom prst="rect">
                    <a:avLst/>
                  </a:prstGeom>
                  <a:noFill/>
                  <a:ln w="7">
                    <a:solidFill>
                      <a:srgbClr val="A0A0A0"/>
                    </a:solidFill>
                    <a:miter lim="800000"/>
                    <a:headEnd/>
                    <a:tailEnd/>
                  </a:ln>
                </p:spPr>
                <p:txBody>
                  <a:bodyPr/>
                  <a:lstStyle/>
                  <a:p>
                    <a:endParaRPr lang="es-MX" sz="1200">
                      <a:latin typeface="+mn-lt"/>
                    </a:endParaRPr>
                  </a:p>
                </p:txBody>
              </p:sp>
            </p:grpSp>
          </p:grpSp>
          <p:sp>
            <p:nvSpPr>
              <p:cNvPr id="502" name="Rectangle 496"/>
              <p:cNvSpPr>
                <a:spLocks noChangeArrowheads="1"/>
              </p:cNvSpPr>
              <p:nvPr/>
            </p:nvSpPr>
            <p:spPr bwMode="auto">
              <a:xfrm>
                <a:off x="-3" y="-3"/>
                <a:ext cx="3466" cy="12397"/>
              </a:xfrm>
              <a:prstGeom prst="rect">
                <a:avLst/>
              </a:prstGeom>
              <a:noFill/>
              <a:ln w="9525">
                <a:solidFill>
                  <a:srgbClr val="A0A0A0"/>
                </a:solidFill>
                <a:miter lim="800000"/>
                <a:headEnd/>
                <a:tailEnd/>
              </a:ln>
            </p:spPr>
            <p:txBody>
              <a:bodyPr/>
              <a:lstStyle/>
              <a:p>
                <a:endParaRPr lang="es-MX" sz="1200">
                  <a:latin typeface="+mn-lt"/>
                </a:endParaRPr>
              </a:p>
            </p:txBody>
          </p:sp>
        </p:grpSp>
        <p:sp>
          <p:nvSpPr>
            <p:cNvPr id="500" name="Text Box 497"/>
            <p:cNvSpPr txBox="1">
              <a:spLocks noChangeArrowheads="1"/>
            </p:cNvSpPr>
            <p:nvPr/>
          </p:nvSpPr>
          <p:spPr bwMode="auto">
            <a:xfrm>
              <a:off x="144" y="0"/>
              <a:ext cx="5616" cy="445"/>
            </a:xfrm>
            <a:prstGeom prst="rect">
              <a:avLst/>
            </a:prstGeom>
            <a:noFill/>
            <a:ln w="9525">
              <a:noFill/>
              <a:miter lim="800000"/>
              <a:headEnd/>
              <a:tailEnd/>
            </a:ln>
          </p:spPr>
          <p:txBody>
            <a:bodyPr>
              <a:spAutoFit/>
            </a:bodyPr>
            <a:lstStyle/>
            <a:p>
              <a:pPr algn="ctr"/>
              <a:r>
                <a:rPr lang="es-MX" sz="1200" b="1">
                  <a:latin typeface="+mn-lt"/>
                  <a:cs typeface="Times New Roman" pitchFamily="18" charset="0"/>
                </a:rPr>
                <a:t>Compuestos en trazas encontrados en estudios realizados en 48 rellenos sanitarios ubicados en los E.U.A.. a= carcinógeno humano, b= probable carcinógeno humano.</a:t>
              </a:r>
            </a:p>
            <a:p>
              <a:pPr>
                <a:spcBef>
                  <a:spcPct val="50000"/>
                </a:spcBef>
              </a:pPr>
              <a:endParaRPr lang="es-ES" sz="1200" b="1">
                <a:latin typeface="+mn-lt"/>
              </a:endParaRPr>
            </a:p>
          </p:txBody>
        </p:sp>
      </p:gr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42844" y="571480"/>
            <a:ext cx="8763000" cy="762000"/>
          </a:xfrm>
        </p:spPr>
        <p:txBody>
          <a:bodyPr/>
          <a:lstStyle/>
          <a:p>
            <a:r>
              <a:rPr lang="es-MX" dirty="0" smtClean="0"/>
              <a:t>Objetivo general</a:t>
            </a:r>
            <a:endParaRPr lang="es-MX" dirty="0"/>
          </a:p>
        </p:txBody>
      </p:sp>
      <p:sp>
        <p:nvSpPr>
          <p:cNvPr id="93187" name="Rectangle 3"/>
          <p:cNvSpPr>
            <a:spLocks noGrp="1" noChangeArrowheads="1"/>
          </p:cNvSpPr>
          <p:nvPr>
            <p:ph type="body" idx="1"/>
          </p:nvPr>
        </p:nvSpPr>
        <p:spPr>
          <a:xfrm>
            <a:off x="785786" y="1785926"/>
            <a:ext cx="7543800" cy="2709866"/>
          </a:xfrm>
        </p:spPr>
        <p:txBody>
          <a:bodyPr/>
          <a:lstStyle/>
          <a:p>
            <a:pPr algn="just"/>
            <a:r>
              <a:rPr lang="es-MX" dirty="0" smtClean="0"/>
              <a:t>Presentar la regulación de la que es objeto la gestión integral de los residuos sólidos considerados como no peligrosos en el Distrito Federal, para entender la Ley de residuos sólidos del Distrito Federal y conocer si existen las condiciones mínimas que hagan posible su aplicación.</a:t>
            </a:r>
            <a:endParaRPr lang="es-MX"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714348" y="928670"/>
            <a:ext cx="8134350" cy="4648200"/>
            <a:chOff x="685800" y="228600"/>
            <a:chExt cx="8134350" cy="4648200"/>
          </a:xfrm>
        </p:grpSpPr>
        <p:grpSp>
          <p:nvGrpSpPr>
            <p:cNvPr id="4" name="Group 3"/>
            <p:cNvGrpSpPr>
              <a:grpSpLocks/>
            </p:cNvGrpSpPr>
            <p:nvPr/>
          </p:nvGrpSpPr>
          <p:grpSpPr bwMode="auto">
            <a:xfrm>
              <a:off x="685800" y="1676400"/>
              <a:ext cx="8134350" cy="3200400"/>
              <a:chOff x="576" y="0"/>
              <a:chExt cx="5124" cy="2016"/>
            </a:xfrm>
          </p:grpSpPr>
          <p:graphicFrame>
            <p:nvGraphicFramePr>
              <p:cNvPr id="7" name="Object 4"/>
              <p:cNvGraphicFramePr>
                <a:graphicFrameLocks noChangeAspect="1"/>
              </p:cNvGraphicFramePr>
              <p:nvPr/>
            </p:nvGraphicFramePr>
            <p:xfrm>
              <a:off x="2880" y="0"/>
              <a:ext cx="2820" cy="2016"/>
            </p:xfrm>
            <a:graphic>
              <a:graphicData uri="http://schemas.openxmlformats.org/presentationml/2006/ole">
                <p:oleObj spid="_x0000_s119810" name="Fotografía de Photo Editor" r:id="rId3" imgW="2857899" imgH="1685714" progId="">
                  <p:embed/>
                </p:oleObj>
              </a:graphicData>
            </a:graphic>
          </p:graphicFrame>
          <p:sp>
            <p:nvSpPr>
              <p:cNvPr id="8" name="Rectangle 5"/>
              <p:cNvSpPr>
                <a:spLocks noChangeArrowheads="1"/>
              </p:cNvSpPr>
              <p:nvPr/>
            </p:nvSpPr>
            <p:spPr bwMode="auto">
              <a:xfrm>
                <a:off x="3504" y="912"/>
                <a:ext cx="240" cy="144"/>
              </a:xfrm>
              <a:prstGeom prst="rect">
                <a:avLst/>
              </a:prstGeom>
              <a:solidFill>
                <a:srgbClr val="34A457"/>
              </a:solidFill>
              <a:ln w="9525">
                <a:solidFill>
                  <a:srgbClr val="34A457"/>
                </a:solidFill>
                <a:miter lim="800000"/>
                <a:headEnd type="none" w="sm" len="sm"/>
                <a:tailEnd type="none" w="sm" len="sm"/>
              </a:ln>
            </p:spPr>
            <p:txBody>
              <a:bodyPr wrap="none" anchor="ctr"/>
              <a:lstStyle/>
              <a:p>
                <a:endParaRPr lang="es-MX"/>
              </a:p>
            </p:txBody>
          </p:sp>
          <p:sp>
            <p:nvSpPr>
              <p:cNvPr id="9" name="Rectangle 6"/>
              <p:cNvSpPr>
                <a:spLocks noChangeArrowheads="1"/>
              </p:cNvSpPr>
              <p:nvPr/>
            </p:nvSpPr>
            <p:spPr bwMode="auto">
              <a:xfrm>
                <a:off x="3456" y="1056"/>
                <a:ext cx="288" cy="96"/>
              </a:xfrm>
              <a:prstGeom prst="rect">
                <a:avLst/>
              </a:prstGeom>
              <a:solidFill>
                <a:srgbClr val="34A457"/>
              </a:solidFill>
              <a:ln w="9525">
                <a:solidFill>
                  <a:srgbClr val="34A457"/>
                </a:solidFill>
                <a:miter lim="800000"/>
                <a:headEnd type="none" w="sm" len="sm"/>
                <a:tailEnd type="none" w="sm" len="sm"/>
              </a:ln>
            </p:spPr>
            <p:txBody>
              <a:bodyPr wrap="none" anchor="ctr"/>
              <a:lstStyle/>
              <a:p>
                <a:endParaRPr lang="es-MX"/>
              </a:p>
            </p:txBody>
          </p:sp>
          <p:sp>
            <p:nvSpPr>
              <p:cNvPr id="10" name="Rectangle 7"/>
              <p:cNvSpPr>
                <a:spLocks noChangeArrowheads="1"/>
              </p:cNvSpPr>
              <p:nvPr/>
            </p:nvSpPr>
            <p:spPr bwMode="auto">
              <a:xfrm>
                <a:off x="3696" y="1344"/>
                <a:ext cx="624" cy="96"/>
              </a:xfrm>
              <a:prstGeom prst="rect">
                <a:avLst/>
              </a:prstGeom>
              <a:solidFill>
                <a:srgbClr val="5E4F32"/>
              </a:solidFill>
              <a:ln w="9525">
                <a:solidFill>
                  <a:srgbClr val="5E4F32"/>
                </a:solidFill>
                <a:miter lim="800000"/>
                <a:headEnd type="none" w="sm" len="sm"/>
                <a:tailEnd type="none" w="sm" len="sm"/>
              </a:ln>
            </p:spPr>
            <p:txBody>
              <a:bodyPr wrap="none" anchor="ctr"/>
              <a:lstStyle/>
              <a:p>
                <a:endParaRPr lang="es-MX"/>
              </a:p>
            </p:txBody>
          </p:sp>
          <p:sp>
            <p:nvSpPr>
              <p:cNvPr id="11" name="Rectangle 8"/>
              <p:cNvSpPr>
                <a:spLocks noChangeArrowheads="1"/>
              </p:cNvSpPr>
              <p:nvPr/>
            </p:nvSpPr>
            <p:spPr bwMode="auto">
              <a:xfrm>
                <a:off x="4848" y="1728"/>
                <a:ext cx="528" cy="96"/>
              </a:xfrm>
              <a:prstGeom prst="rect">
                <a:avLst/>
              </a:prstGeom>
              <a:solidFill>
                <a:srgbClr val="34A457"/>
              </a:solidFill>
              <a:ln w="9525">
                <a:solidFill>
                  <a:srgbClr val="34A457"/>
                </a:solidFill>
                <a:miter lim="800000"/>
                <a:headEnd type="none" w="sm" len="sm"/>
                <a:tailEnd type="none" w="sm" len="sm"/>
              </a:ln>
            </p:spPr>
            <p:txBody>
              <a:bodyPr wrap="none" anchor="ctr"/>
              <a:lstStyle/>
              <a:p>
                <a:endParaRPr lang="es-MX"/>
              </a:p>
            </p:txBody>
          </p:sp>
          <p:sp>
            <p:nvSpPr>
              <p:cNvPr id="12" name="Rectangle 9"/>
              <p:cNvSpPr>
                <a:spLocks noChangeArrowheads="1"/>
              </p:cNvSpPr>
              <p:nvPr/>
            </p:nvSpPr>
            <p:spPr bwMode="auto">
              <a:xfrm>
                <a:off x="5280" y="1584"/>
                <a:ext cx="384" cy="96"/>
              </a:xfrm>
              <a:prstGeom prst="rect">
                <a:avLst/>
              </a:prstGeom>
              <a:solidFill>
                <a:srgbClr val="34A457"/>
              </a:solidFill>
              <a:ln w="9525">
                <a:solidFill>
                  <a:srgbClr val="34A457"/>
                </a:solidFill>
                <a:miter lim="800000"/>
                <a:headEnd type="none" w="sm" len="sm"/>
                <a:tailEnd type="none" w="sm" len="sm"/>
              </a:ln>
            </p:spPr>
            <p:txBody>
              <a:bodyPr wrap="none" anchor="ctr"/>
              <a:lstStyle/>
              <a:p>
                <a:endParaRPr lang="es-MX"/>
              </a:p>
            </p:txBody>
          </p:sp>
          <p:sp>
            <p:nvSpPr>
              <p:cNvPr id="13" name="Rectangle 10"/>
              <p:cNvSpPr>
                <a:spLocks noChangeArrowheads="1"/>
              </p:cNvSpPr>
              <p:nvPr/>
            </p:nvSpPr>
            <p:spPr bwMode="auto">
              <a:xfrm>
                <a:off x="3024" y="624"/>
                <a:ext cx="480" cy="144"/>
              </a:xfrm>
              <a:prstGeom prst="rect">
                <a:avLst/>
              </a:prstGeom>
              <a:solidFill>
                <a:srgbClr val="E3E9F9"/>
              </a:solidFill>
              <a:ln w="9525">
                <a:solidFill>
                  <a:srgbClr val="E3E9F9"/>
                </a:solidFill>
                <a:miter lim="800000"/>
                <a:headEnd type="none" w="sm" len="sm"/>
                <a:tailEnd type="none" w="sm" len="sm"/>
              </a:ln>
            </p:spPr>
            <p:txBody>
              <a:bodyPr wrap="none" anchor="ctr"/>
              <a:lstStyle/>
              <a:p>
                <a:endParaRPr lang="es-MX"/>
              </a:p>
            </p:txBody>
          </p:sp>
          <p:sp>
            <p:nvSpPr>
              <p:cNvPr id="14" name="Text Box 11"/>
              <p:cNvSpPr txBox="1">
                <a:spLocks noChangeArrowheads="1"/>
              </p:cNvSpPr>
              <p:nvPr/>
            </p:nvSpPr>
            <p:spPr bwMode="auto">
              <a:xfrm>
                <a:off x="576" y="288"/>
                <a:ext cx="2016" cy="978"/>
              </a:xfrm>
              <a:prstGeom prst="rect">
                <a:avLst/>
              </a:prstGeom>
              <a:noFill/>
              <a:ln w="9525">
                <a:noFill/>
                <a:miter lim="800000"/>
                <a:headEnd type="none" w="sm" len="sm"/>
                <a:tailEnd type="none" w="sm" len="sm"/>
              </a:ln>
            </p:spPr>
            <p:txBody>
              <a:bodyPr>
                <a:spAutoFit/>
              </a:bodyPr>
              <a:lstStyle/>
              <a:p>
                <a:pPr>
                  <a:spcBef>
                    <a:spcPct val="50000"/>
                  </a:spcBef>
                </a:pPr>
                <a:r>
                  <a:rPr lang="es-MX"/>
                  <a:t>El CH</a:t>
                </a:r>
                <a:r>
                  <a:rPr lang="es-MX" baseline="-25000"/>
                  <a:t>4 </a:t>
                </a:r>
                <a:r>
                  <a:rPr lang="es-MX"/>
                  <a:t>contenido en el biogás generado en RS puede ser una fuente alternativa de energía.</a:t>
                </a:r>
                <a:endParaRPr lang="es-ES"/>
              </a:p>
            </p:txBody>
          </p:sp>
        </p:grpSp>
        <p:sp>
          <p:nvSpPr>
            <p:cNvPr id="5" name="Text Box 12"/>
            <p:cNvSpPr txBox="1">
              <a:spLocks noChangeArrowheads="1"/>
            </p:cNvSpPr>
            <p:nvPr/>
          </p:nvSpPr>
          <p:spPr bwMode="auto">
            <a:xfrm>
              <a:off x="2057400" y="228600"/>
              <a:ext cx="5638800" cy="954107"/>
            </a:xfrm>
            <a:prstGeom prst="rect">
              <a:avLst/>
            </a:prstGeom>
            <a:noFill/>
            <a:ln w="9525">
              <a:noFill/>
              <a:miter lim="800000"/>
              <a:headEnd/>
              <a:tailEnd/>
            </a:ln>
          </p:spPr>
          <p:txBody>
            <a:bodyPr>
              <a:spAutoFit/>
            </a:bodyPr>
            <a:lstStyle/>
            <a:p>
              <a:pPr>
                <a:spcBef>
                  <a:spcPct val="50000"/>
                </a:spcBef>
              </a:pPr>
              <a:r>
                <a:rPr lang="es-MX" sz="2800" b="1" dirty="0"/>
                <a:t>El metano como fuente de energía.</a:t>
              </a:r>
              <a:endParaRPr lang="es-ES" sz="2800" b="1" dirty="0"/>
            </a:p>
          </p:txBody>
        </p:sp>
        <p:sp>
          <p:nvSpPr>
            <p:cNvPr id="6" name="Line 13"/>
            <p:cNvSpPr>
              <a:spLocks noChangeShapeType="1"/>
            </p:cNvSpPr>
            <p:nvPr/>
          </p:nvSpPr>
          <p:spPr bwMode="auto">
            <a:xfrm>
              <a:off x="1828800" y="685800"/>
              <a:ext cx="5791200" cy="0"/>
            </a:xfrm>
            <a:prstGeom prst="line">
              <a:avLst/>
            </a:prstGeom>
            <a:noFill/>
            <a:ln w="9525">
              <a:solidFill>
                <a:srgbClr val="A69FAF"/>
              </a:solidFill>
              <a:prstDash val="sysDot"/>
              <a:round/>
              <a:headEnd/>
              <a:tailEnd/>
            </a:ln>
          </p:spPr>
          <p:txBody>
            <a:bodyPr wrap="none"/>
            <a:lstStyle/>
            <a:p>
              <a:endParaRPr lang="es-MX"/>
            </a:p>
          </p:txBody>
        </p:sp>
      </p:gr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a:grpSpLocks/>
          </p:cNvGrpSpPr>
          <p:nvPr/>
        </p:nvGrpSpPr>
        <p:grpSpPr bwMode="auto">
          <a:xfrm>
            <a:off x="381000" y="571480"/>
            <a:ext cx="8763000" cy="5724525"/>
            <a:chOff x="240" y="96"/>
            <a:chExt cx="5520" cy="3606"/>
          </a:xfrm>
        </p:grpSpPr>
        <p:grpSp>
          <p:nvGrpSpPr>
            <p:cNvPr id="4" name="Group 4"/>
            <p:cNvGrpSpPr>
              <a:grpSpLocks/>
            </p:cNvGrpSpPr>
            <p:nvPr/>
          </p:nvGrpSpPr>
          <p:grpSpPr bwMode="auto">
            <a:xfrm>
              <a:off x="467" y="528"/>
              <a:ext cx="5053" cy="3174"/>
              <a:chOff x="467" y="336"/>
              <a:chExt cx="5053" cy="3174"/>
            </a:xfrm>
          </p:grpSpPr>
          <p:graphicFrame>
            <p:nvGraphicFramePr>
              <p:cNvPr id="8" name="Object 5"/>
              <p:cNvGraphicFramePr>
                <a:graphicFrameLocks noChangeAspect="1"/>
              </p:cNvGraphicFramePr>
              <p:nvPr/>
            </p:nvGraphicFramePr>
            <p:xfrm>
              <a:off x="3120" y="336"/>
              <a:ext cx="2400" cy="2016"/>
            </p:xfrm>
            <a:graphic>
              <a:graphicData uri="http://schemas.openxmlformats.org/presentationml/2006/ole">
                <p:oleObj spid="_x0000_s120834" name="Fotografía de Photo Editor" r:id="rId3" imgW="1428949" imgH="1428949" progId="">
                  <p:embed/>
                </p:oleObj>
              </a:graphicData>
            </a:graphic>
          </p:graphicFrame>
          <p:sp>
            <p:nvSpPr>
              <p:cNvPr id="9" name="Text Box 6"/>
              <p:cNvSpPr txBox="1">
                <a:spLocks noChangeArrowheads="1"/>
              </p:cNvSpPr>
              <p:nvPr/>
            </p:nvSpPr>
            <p:spPr bwMode="auto">
              <a:xfrm>
                <a:off x="624" y="2928"/>
                <a:ext cx="3216" cy="582"/>
              </a:xfrm>
              <a:prstGeom prst="rect">
                <a:avLst/>
              </a:prstGeom>
              <a:noFill/>
              <a:ln w="9525">
                <a:noFill/>
                <a:miter lim="800000"/>
                <a:headEnd type="none" w="sm" len="sm"/>
                <a:tailEnd type="none" w="sm" len="sm"/>
              </a:ln>
            </p:spPr>
            <p:txBody>
              <a:bodyPr>
                <a:spAutoFit/>
              </a:bodyPr>
              <a:lstStyle/>
              <a:p>
                <a:pPr>
                  <a:spcBef>
                    <a:spcPct val="50000"/>
                  </a:spcBef>
                </a:pPr>
                <a:r>
                  <a:rPr lang="es-MX"/>
                  <a:t>Sin control ni tratamiento el CH</a:t>
                </a:r>
                <a:r>
                  <a:rPr lang="es-MX" baseline="-25000"/>
                  <a:t>4</a:t>
                </a:r>
                <a:r>
                  <a:rPr lang="es-MX"/>
                  <a:t> liberado contribuye significativamente al calentamiento del planeta</a:t>
                </a:r>
                <a:endParaRPr lang="es-ES"/>
              </a:p>
            </p:txBody>
          </p:sp>
          <p:sp>
            <p:nvSpPr>
              <p:cNvPr id="10" name="AutoShape 7"/>
              <p:cNvSpPr>
                <a:spLocks noChangeArrowheads="1"/>
              </p:cNvSpPr>
              <p:nvPr/>
            </p:nvSpPr>
            <p:spPr bwMode="auto">
              <a:xfrm>
                <a:off x="4032" y="2688"/>
                <a:ext cx="960" cy="672"/>
              </a:xfrm>
              <a:custGeom>
                <a:avLst/>
                <a:gdLst>
                  <a:gd name="T0" fmla="*/ 686 w 21600"/>
                  <a:gd name="T1" fmla="*/ 0 h 21600"/>
                  <a:gd name="T2" fmla="*/ 411 w 21600"/>
                  <a:gd name="T3" fmla="*/ 224 h 21600"/>
                  <a:gd name="T4" fmla="*/ 0 w 21600"/>
                  <a:gd name="T5" fmla="*/ 560 h 21600"/>
                  <a:gd name="T6" fmla="*/ 411 w 21600"/>
                  <a:gd name="T7" fmla="*/ 672 h 21600"/>
                  <a:gd name="T8" fmla="*/ 823 w 21600"/>
                  <a:gd name="T9" fmla="*/ 467 h 21600"/>
                  <a:gd name="T10" fmla="*/ 960 w 21600"/>
                  <a:gd name="T11" fmla="*/ 224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BEA826"/>
              </a:solidFill>
              <a:ln w="9525">
                <a:solidFill>
                  <a:srgbClr val="BEA826"/>
                </a:solidFill>
                <a:miter lim="800000"/>
                <a:headEnd type="none" w="sm" len="sm"/>
                <a:tailEnd type="none" w="sm" len="sm"/>
              </a:ln>
            </p:spPr>
            <p:txBody>
              <a:bodyPr wrap="none" anchor="ctr"/>
              <a:lstStyle/>
              <a:p>
                <a:endParaRPr lang="es-MX"/>
              </a:p>
            </p:txBody>
          </p:sp>
          <p:sp>
            <p:nvSpPr>
              <p:cNvPr id="11" name="Text Box 8"/>
              <p:cNvSpPr txBox="1">
                <a:spLocks noChangeArrowheads="1"/>
              </p:cNvSpPr>
              <p:nvPr/>
            </p:nvSpPr>
            <p:spPr bwMode="auto">
              <a:xfrm>
                <a:off x="720" y="720"/>
                <a:ext cx="2160" cy="494"/>
              </a:xfrm>
              <a:prstGeom prst="rect">
                <a:avLst/>
              </a:prstGeom>
              <a:noFill/>
              <a:ln w="9525">
                <a:noFill/>
                <a:miter lim="800000"/>
                <a:headEnd type="none" w="sm" len="sm"/>
                <a:tailEnd type="none" w="sm" len="sm"/>
              </a:ln>
            </p:spPr>
            <p:txBody>
              <a:bodyPr>
                <a:spAutoFit/>
              </a:bodyPr>
              <a:lstStyle/>
              <a:p>
                <a:pPr>
                  <a:spcBef>
                    <a:spcPct val="50000"/>
                  </a:spcBef>
                </a:pPr>
                <a:r>
                  <a:rPr lang="es-MX" dirty="0"/>
                  <a:t>Estequiometricamente</a:t>
                </a:r>
              </a:p>
              <a:p>
                <a:pPr>
                  <a:spcBef>
                    <a:spcPct val="50000"/>
                  </a:spcBef>
                </a:pPr>
                <a:r>
                  <a:rPr lang="es-MX" dirty="0"/>
                  <a:t>107 m</a:t>
                </a:r>
                <a:r>
                  <a:rPr lang="es-MX" baseline="30000" dirty="0"/>
                  <a:t>3</a:t>
                </a:r>
                <a:r>
                  <a:rPr lang="es-MX" dirty="0"/>
                  <a:t> </a:t>
                </a:r>
                <a:r>
                  <a:rPr lang="es-MX" dirty="0" smtClean="0"/>
                  <a:t>CH</a:t>
                </a:r>
                <a:r>
                  <a:rPr lang="es-MX" baseline="-25000" dirty="0" smtClean="0"/>
                  <a:t>4</a:t>
                </a:r>
                <a:r>
                  <a:rPr lang="es-MX" dirty="0" smtClean="0"/>
                  <a:t>/tonelada RSU</a:t>
                </a:r>
                <a:endParaRPr lang="es-ES" dirty="0"/>
              </a:p>
            </p:txBody>
          </p:sp>
          <p:sp>
            <p:nvSpPr>
              <p:cNvPr id="12" name="AutoShape 9"/>
              <p:cNvSpPr>
                <a:spLocks noChangeArrowheads="1"/>
              </p:cNvSpPr>
              <p:nvPr/>
            </p:nvSpPr>
            <p:spPr bwMode="auto">
              <a:xfrm>
                <a:off x="1536" y="1632"/>
                <a:ext cx="288" cy="1008"/>
              </a:xfrm>
              <a:prstGeom prst="downArrow">
                <a:avLst>
                  <a:gd name="adj1" fmla="val 50000"/>
                  <a:gd name="adj2" fmla="val 87500"/>
                </a:avLst>
              </a:prstGeom>
              <a:solidFill>
                <a:srgbClr val="BEA826"/>
              </a:solidFill>
              <a:ln w="9525">
                <a:solidFill>
                  <a:srgbClr val="BEA826"/>
                </a:solidFill>
                <a:miter lim="800000"/>
                <a:headEnd type="none" w="sm" len="sm"/>
                <a:tailEnd type="none" w="sm" len="sm"/>
              </a:ln>
            </p:spPr>
            <p:txBody>
              <a:bodyPr wrap="none" anchor="ctr"/>
              <a:lstStyle/>
              <a:p>
                <a:endParaRPr lang="es-MX"/>
              </a:p>
            </p:txBody>
          </p:sp>
          <p:sp>
            <p:nvSpPr>
              <p:cNvPr id="13" name="Text Box 10"/>
              <p:cNvSpPr txBox="1">
                <a:spLocks noChangeArrowheads="1"/>
              </p:cNvSpPr>
              <p:nvPr/>
            </p:nvSpPr>
            <p:spPr bwMode="auto">
              <a:xfrm rot="20116512">
                <a:off x="467" y="1956"/>
                <a:ext cx="2467" cy="233"/>
              </a:xfrm>
              <a:prstGeom prst="rect">
                <a:avLst/>
              </a:prstGeom>
              <a:noFill/>
              <a:ln w="9525">
                <a:noFill/>
                <a:miter lim="800000"/>
                <a:headEnd type="none" w="sm" len="sm"/>
                <a:tailEnd type="none" w="sm" len="sm"/>
              </a:ln>
            </p:spPr>
            <p:txBody>
              <a:bodyPr wrap="none">
                <a:spAutoFit/>
              </a:bodyPr>
              <a:lstStyle/>
              <a:p>
                <a:pPr>
                  <a:spcBef>
                    <a:spcPct val="50000"/>
                  </a:spcBef>
                </a:pPr>
                <a:r>
                  <a:rPr lang="es-ES_tradnl" dirty="0"/>
                  <a:t>Aprox. 14000 </a:t>
                </a:r>
                <a:r>
                  <a:rPr lang="es-ES_tradnl" dirty="0" smtClean="0"/>
                  <a:t>toneladas </a:t>
                </a:r>
                <a:r>
                  <a:rPr lang="es-ES_tradnl" dirty="0"/>
                  <a:t>de </a:t>
                </a:r>
                <a:r>
                  <a:rPr lang="es-ES_tradnl" dirty="0" smtClean="0"/>
                  <a:t>RSU/Día</a:t>
                </a:r>
                <a:endParaRPr lang="es-ES_tradnl" dirty="0"/>
              </a:p>
            </p:txBody>
          </p:sp>
        </p:grpSp>
        <p:sp>
          <p:nvSpPr>
            <p:cNvPr id="5" name="Text Box 11"/>
            <p:cNvSpPr txBox="1">
              <a:spLocks noChangeArrowheads="1"/>
            </p:cNvSpPr>
            <p:nvPr/>
          </p:nvSpPr>
          <p:spPr bwMode="auto">
            <a:xfrm>
              <a:off x="240" y="144"/>
              <a:ext cx="5520" cy="233"/>
            </a:xfrm>
            <a:prstGeom prst="rect">
              <a:avLst/>
            </a:prstGeom>
            <a:noFill/>
            <a:ln w="9525">
              <a:noFill/>
              <a:miter lim="800000"/>
              <a:headEnd/>
              <a:tailEnd/>
            </a:ln>
          </p:spPr>
          <p:txBody>
            <a:bodyPr>
              <a:spAutoFit/>
            </a:bodyPr>
            <a:lstStyle/>
            <a:p>
              <a:pPr>
                <a:spcBef>
                  <a:spcPct val="50000"/>
                </a:spcBef>
              </a:pPr>
              <a:endParaRPr lang="es-MX"/>
            </a:p>
          </p:txBody>
        </p:sp>
        <p:sp>
          <p:nvSpPr>
            <p:cNvPr id="6" name="Text Box 12"/>
            <p:cNvSpPr txBox="1">
              <a:spLocks noChangeArrowheads="1"/>
            </p:cNvSpPr>
            <p:nvPr/>
          </p:nvSpPr>
          <p:spPr bwMode="auto">
            <a:xfrm>
              <a:off x="336" y="96"/>
              <a:ext cx="4992" cy="233"/>
            </a:xfrm>
            <a:prstGeom prst="rect">
              <a:avLst/>
            </a:prstGeom>
            <a:noFill/>
            <a:ln w="9525">
              <a:noFill/>
              <a:miter lim="800000"/>
              <a:headEnd/>
              <a:tailEnd/>
            </a:ln>
          </p:spPr>
          <p:txBody>
            <a:bodyPr>
              <a:spAutoFit/>
            </a:bodyPr>
            <a:lstStyle/>
            <a:p>
              <a:pPr algn="ctr">
                <a:spcBef>
                  <a:spcPct val="50000"/>
                </a:spcBef>
              </a:pPr>
              <a:r>
                <a:rPr lang="es-MX" b="1" dirty="0"/>
                <a:t>Metano y dióxido de carbono, gases a efecto invernadero.</a:t>
              </a:r>
              <a:endParaRPr lang="es-ES" b="1" dirty="0"/>
            </a:p>
          </p:txBody>
        </p:sp>
        <p:sp>
          <p:nvSpPr>
            <p:cNvPr id="7" name="Line 13"/>
            <p:cNvSpPr>
              <a:spLocks noChangeShapeType="1"/>
            </p:cNvSpPr>
            <p:nvPr/>
          </p:nvSpPr>
          <p:spPr bwMode="auto">
            <a:xfrm>
              <a:off x="288" y="336"/>
              <a:ext cx="5184" cy="0"/>
            </a:xfrm>
            <a:prstGeom prst="line">
              <a:avLst/>
            </a:prstGeom>
            <a:noFill/>
            <a:ln w="9525">
              <a:solidFill>
                <a:schemeClr val="tx1"/>
              </a:solidFill>
              <a:prstDash val="sysDot"/>
              <a:round/>
              <a:headEnd/>
              <a:tailEnd/>
            </a:ln>
          </p:spPr>
          <p:txBody>
            <a:bodyPr wrap="none"/>
            <a:lstStyle/>
            <a:p>
              <a:endParaRPr lang="es-MX"/>
            </a:p>
          </p:txBody>
        </p:sp>
      </p:gr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2857496"/>
            <a:ext cx="7858148" cy="830997"/>
          </a:xfrm>
          <a:prstGeom prst="rect">
            <a:avLst/>
          </a:prstGeom>
          <a:noFill/>
        </p:spPr>
        <p:txBody>
          <a:bodyPr wrap="square" rtlCol="0">
            <a:spAutoFit/>
          </a:bodyPr>
          <a:lstStyle/>
          <a:p>
            <a:r>
              <a:rPr lang="es-MX" sz="2400" dirty="0" smtClean="0">
                <a:effectLst>
                  <a:outerShdw blurRad="38100" dist="38100" dir="2700000" algn="tl">
                    <a:srgbClr val="000000">
                      <a:alpha val="43137"/>
                    </a:srgbClr>
                  </a:outerShdw>
                </a:effectLst>
              </a:rPr>
              <a:t>Recapitulando….</a:t>
            </a:r>
          </a:p>
          <a:p>
            <a:r>
              <a:rPr lang="es-MX" sz="2400" dirty="0" smtClean="0">
                <a:effectLst>
                  <a:outerShdw blurRad="38100" dist="38100" dir="2700000" algn="tl">
                    <a:srgbClr val="000000">
                      <a:alpha val="43137"/>
                    </a:srgbClr>
                  </a:outerShdw>
                </a:effectLst>
              </a:rPr>
              <a:t>			….Generación y Composición </a:t>
            </a:r>
            <a:endParaRPr lang="es-MX" sz="2400"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85852" y="714356"/>
          <a:ext cx="7358114" cy="1595245"/>
        </p:xfrm>
        <a:graphic>
          <a:graphicData uri="http://schemas.openxmlformats.org/drawingml/2006/table">
            <a:tbl>
              <a:tblPr/>
              <a:tblGrid>
                <a:gridCol w="1601209"/>
                <a:gridCol w="2527421"/>
                <a:gridCol w="1726518"/>
                <a:gridCol w="1502966"/>
              </a:tblGrid>
              <a:tr h="387680">
                <a:tc>
                  <a:txBody>
                    <a:bodyPr/>
                    <a:lstStyle/>
                    <a:p>
                      <a:pPr algn="ctr">
                        <a:lnSpc>
                          <a:spcPct val="115000"/>
                        </a:lnSpc>
                        <a:spcAft>
                          <a:spcPts val="1000"/>
                        </a:spcAft>
                        <a:tabLst>
                          <a:tab pos="629285" algn="l"/>
                        </a:tabLst>
                      </a:pPr>
                      <a:r>
                        <a:rPr lang="es-MX" sz="2000" b="1" dirty="0">
                          <a:effectLst>
                            <a:outerShdw blurRad="38100" dist="38100" dir="2700000" algn="tl">
                              <a:srgbClr val="000000">
                                <a:alpha val="43137"/>
                              </a:srgbClr>
                            </a:outerShdw>
                          </a:effectLst>
                          <a:latin typeface="Calibri"/>
                          <a:ea typeface="Calibri"/>
                          <a:cs typeface="Times New Roman"/>
                        </a:rPr>
                        <a:t>Año</a:t>
                      </a:r>
                      <a:r>
                        <a:rPr lang="es-MX" sz="2000" dirty="0">
                          <a:effectLst>
                            <a:outerShdw blurRad="38100" dist="38100" dir="2700000" algn="tl">
                              <a:srgbClr val="000000">
                                <a:alpha val="43137"/>
                              </a:srgbClr>
                            </a:outerShdw>
                          </a:effectLst>
                          <a:latin typeface="Calibri"/>
                          <a:ea typeface="Calibri"/>
                          <a:cs typeface="Times New Roman"/>
                        </a:rPr>
                        <a:t> </a:t>
                      </a:r>
                    </a:p>
                  </a:txBody>
                  <a:tcPr marL="44450" marR="44450" marT="8255" marB="0" anchor="ctr">
                    <a:lnL w="19050" cap="flat" cmpd="sng" algn="ctr">
                      <a:solidFill>
                        <a:srgbClr val="99CC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solidFill>
                      <a:srgbClr val="4CD11D"/>
                    </a:solidFill>
                  </a:tcPr>
                </a:tc>
                <a:tc>
                  <a:txBody>
                    <a:bodyPr/>
                    <a:lstStyle/>
                    <a:p>
                      <a:pPr algn="ctr">
                        <a:lnSpc>
                          <a:spcPct val="115000"/>
                        </a:lnSpc>
                        <a:spcAft>
                          <a:spcPts val="1000"/>
                        </a:spcAft>
                        <a:tabLst>
                          <a:tab pos="629285" algn="l"/>
                        </a:tabLst>
                      </a:pPr>
                      <a:r>
                        <a:rPr lang="es-MX" sz="2000" b="1" dirty="0">
                          <a:effectLst>
                            <a:outerShdw blurRad="38100" dist="38100" dir="2700000" algn="tl">
                              <a:srgbClr val="000000">
                                <a:alpha val="43137"/>
                              </a:srgbClr>
                            </a:outerShdw>
                          </a:effectLst>
                          <a:latin typeface="Calibri"/>
                          <a:ea typeface="Calibri"/>
                          <a:cs typeface="Times New Roman"/>
                        </a:rPr>
                        <a:t>Millones de habitantes</a:t>
                      </a:r>
                      <a:r>
                        <a:rPr lang="es-MX" sz="2000" dirty="0">
                          <a:effectLst>
                            <a:outerShdw blurRad="38100" dist="38100" dir="2700000" algn="tl">
                              <a:srgbClr val="000000">
                                <a:alpha val="43137"/>
                              </a:srgbClr>
                            </a:outerShdw>
                          </a:effectLst>
                          <a:latin typeface="Calibri"/>
                          <a:ea typeface="Calibri"/>
                          <a:cs typeface="Times New Roman"/>
                        </a:rPr>
                        <a:t> </a:t>
                      </a:r>
                    </a:p>
                  </a:txBody>
                  <a:tcPr marL="44450" marR="44450"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solidFill>
                      <a:srgbClr val="4CD11D"/>
                    </a:solidFill>
                  </a:tcPr>
                </a:tc>
                <a:tc>
                  <a:txBody>
                    <a:bodyPr/>
                    <a:lstStyle/>
                    <a:p>
                      <a:pPr algn="ctr">
                        <a:lnSpc>
                          <a:spcPct val="115000"/>
                        </a:lnSpc>
                        <a:spcAft>
                          <a:spcPts val="1000"/>
                        </a:spcAft>
                        <a:tabLst>
                          <a:tab pos="629285" algn="l"/>
                        </a:tabLst>
                      </a:pPr>
                      <a:r>
                        <a:rPr lang="es-MX" sz="2000" b="1" dirty="0" smtClean="0">
                          <a:effectLst>
                            <a:outerShdw blurRad="38100" dist="38100" dir="2700000" algn="tl">
                              <a:srgbClr val="000000">
                                <a:alpha val="43137"/>
                              </a:srgbClr>
                            </a:outerShdw>
                          </a:effectLst>
                          <a:latin typeface="Calibri"/>
                          <a:ea typeface="Calibri"/>
                          <a:cs typeface="Times New Roman"/>
                        </a:rPr>
                        <a:t>ton/día</a:t>
                      </a:r>
                      <a:r>
                        <a:rPr lang="es-MX" sz="2000" dirty="0" smtClean="0">
                          <a:effectLst>
                            <a:outerShdw blurRad="38100" dist="38100" dir="2700000" algn="tl">
                              <a:srgbClr val="000000">
                                <a:alpha val="43137"/>
                              </a:srgbClr>
                            </a:outerShdw>
                          </a:effectLst>
                          <a:latin typeface="Calibri"/>
                          <a:ea typeface="Calibri"/>
                          <a:cs typeface="Times New Roman"/>
                        </a:rPr>
                        <a:t> </a:t>
                      </a:r>
                      <a:endParaRPr lang="es-MX" sz="2000" dirty="0">
                        <a:effectLst>
                          <a:outerShdw blurRad="38100" dist="38100" dir="2700000" algn="tl">
                            <a:srgbClr val="000000">
                              <a:alpha val="43137"/>
                            </a:srgbClr>
                          </a:outerShdw>
                        </a:effectLst>
                        <a:latin typeface="Calibri"/>
                        <a:ea typeface="Calibri"/>
                        <a:cs typeface="Times New Roman"/>
                      </a:endParaRPr>
                    </a:p>
                  </a:txBody>
                  <a:tcPr marL="44450" marR="44450"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solidFill>
                      <a:srgbClr val="4CD11D"/>
                    </a:solidFill>
                  </a:tcPr>
                </a:tc>
                <a:tc>
                  <a:txBody>
                    <a:bodyPr/>
                    <a:lstStyle/>
                    <a:p>
                      <a:pPr algn="ctr">
                        <a:lnSpc>
                          <a:spcPct val="115000"/>
                        </a:lnSpc>
                        <a:spcAft>
                          <a:spcPts val="1000"/>
                        </a:spcAft>
                        <a:tabLst>
                          <a:tab pos="629285" algn="l"/>
                        </a:tabLst>
                      </a:pPr>
                      <a:r>
                        <a:rPr lang="es-MX" sz="2000" b="1" dirty="0" smtClean="0">
                          <a:effectLst>
                            <a:outerShdw blurRad="38100" dist="38100" dir="2700000" algn="tl">
                              <a:srgbClr val="000000">
                                <a:alpha val="43137"/>
                              </a:srgbClr>
                            </a:outerShdw>
                          </a:effectLst>
                          <a:latin typeface="Calibri"/>
                          <a:ea typeface="Calibri"/>
                          <a:cs typeface="Times New Roman"/>
                        </a:rPr>
                        <a:t>kg/</a:t>
                      </a:r>
                      <a:r>
                        <a:rPr lang="es-MX" sz="2000" b="1" dirty="0" err="1" smtClean="0">
                          <a:effectLst>
                            <a:outerShdw blurRad="38100" dist="38100" dir="2700000" algn="tl">
                              <a:srgbClr val="000000">
                                <a:alpha val="43137"/>
                              </a:srgbClr>
                            </a:outerShdw>
                          </a:effectLst>
                          <a:latin typeface="Calibri"/>
                          <a:ea typeface="Calibri"/>
                          <a:cs typeface="Times New Roman"/>
                        </a:rPr>
                        <a:t>hab</a:t>
                      </a:r>
                      <a:r>
                        <a:rPr lang="es-MX" sz="2000" b="1" dirty="0" smtClean="0">
                          <a:effectLst>
                            <a:outerShdw blurRad="38100" dist="38100" dir="2700000" algn="tl">
                              <a:srgbClr val="000000">
                                <a:alpha val="43137"/>
                              </a:srgbClr>
                            </a:outerShdw>
                          </a:effectLst>
                          <a:latin typeface="Calibri"/>
                          <a:ea typeface="Calibri"/>
                          <a:cs typeface="Times New Roman"/>
                        </a:rPr>
                        <a:t>/día</a:t>
                      </a:r>
                      <a:r>
                        <a:rPr lang="es-MX" sz="2000" dirty="0" smtClean="0">
                          <a:effectLst>
                            <a:outerShdw blurRad="38100" dist="38100" dir="2700000" algn="tl">
                              <a:srgbClr val="000000">
                                <a:alpha val="43137"/>
                              </a:srgbClr>
                            </a:outerShdw>
                          </a:effectLst>
                          <a:latin typeface="Calibri"/>
                          <a:ea typeface="Calibri"/>
                          <a:cs typeface="Times New Roman"/>
                        </a:rPr>
                        <a:t> </a:t>
                      </a:r>
                      <a:endParaRPr lang="es-MX" sz="2000" dirty="0">
                        <a:effectLst>
                          <a:outerShdw blurRad="38100" dist="38100" dir="2700000" algn="tl">
                            <a:srgbClr val="000000">
                              <a:alpha val="43137"/>
                            </a:srgbClr>
                          </a:outerShdw>
                        </a:effectLst>
                        <a:latin typeface="Calibri"/>
                        <a:ea typeface="Calibri"/>
                        <a:cs typeface="Times New Roman"/>
                      </a:endParaRPr>
                    </a:p>
                  </a:txBody>
                  <a:tcPr marL="44450" marR="44450" marT="8255" marB="0" anchor="ctr">
                    <a:lnL w="12700" cap="flat" cmpd="sng" algn="ctr">
                      <a:solidFill>
                        <a:srgbClr val="FFFFFF"/>
                      </a:solidFill>
                      <a:prstDash val="solid"/>
                      <a:round/>
                      <a:headEnd type="none" w="med" len="med"/>
                      <a:tailEnd type="none" w="med" len="med"/>
                    </a:lnL>
                    <a:lnR w="19050" cap="flat" cmpd="sng" algn="ctr">
                      <a:solidFill>
                        <a:srgbClr val="99CC00"/>
                      </a:solidFill>
                      <a:prstDash val="solid"/>
                      <a:round/>
                      <a:headEnd type="none" w="med" len="med"/>
                      <a:tailEnd type="none" w="med" len="med"/>
                    </a:lnR>
                    <a:lnT w="190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solidFill>
                      <a:srgbClr val="4CD11D"/>
                    </a:solidFill>
                  </a:tcPr>
                </a:tc>
              </a:tr>
              <a:tr h="398138">
                <a:tc>
                  <a:txBody>
                    <a:bodyPr/>
                    <a:lstStyle/>
                    <a:p>
                      <a:pPr algn="ctr">
                        <a:lnSpc>
                          <a:spcPct val="115000"/>
                        </a:lnSpc>
                        <a:spcAft>
                          <a:spcPts val="1000"/>
                        </a:spcAft>
                        <a:tabLst>
                          <a:tab pos="629285" algn="l"/>
                        </a:tabLst>
                      </a:pPr>
                      <a:r>
                        <a:rPr lang="es-MX" sz="1800">
                          <a:latin typeface="Calibri"/>
                          <a:ea typeface="Calibri"/>
                          <a:cs typeface="Times New Roman"/>
                        </a:rPr>
                        <a:t>2007 </a:t>
                      </a:r>
                    </a:p>
                  </a:txBody>
                  <a:tcPr marL="44450" marR="44450" marT="8255" marB="0" anchor="b">
                    <a:lnL w="190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8,762,827 </a:t>
                      </a:r>
                    </a:p>
                  </a:txBody>
                  <a:tcPr marL="44450" marR="44450" marT="8255" marB="0" anchor="b">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12,998 </a:t>
                      </a:r>
                    </a:p>
                  </a:txBody>
                  <a:tcPr marL="44450" marR="44450" marT="8255" marB="0" anchor="b">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1.48 </a:t>
                      </a:r>
                    </a:p>
                  </a:txBody>
                  <a:tcPr marL="44450" marR="44450" marT="8255" marB="0" anchor="b">
                    <a:lnL w="12700" cap="flat" cmpd="sng" algn="ctr">
                      <a:solidFill>
                        <a:srgbClr val="99CC00"/>
                      </a:solidFill>
                      <a:prstDash val="solid"/>
                      <a:round/>
                      <a:headEnd type="none" w="med" len="med"/>
                      <a:tailEnd type="none" w="med" len="med"/>
                    </a:lnL>
                    <a:lnR w="1905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r>
              <a:tr h="378709">
                <a:tc>
                  <a:txBody>
                    <a:bodyPr/>
                    <a:lstStyle/>
                    <a:p>
                      <a:pPr algn="ctr">
                        <a:lnSpc>
                          <a:spcPct val="115000"/>
                        </a:lnSpc>
                        <a:spcAft>
                          <a:spcPts val="1000"/>
                        </a:spcAft>
                        <a:tabLst>
                          <a:tab pos="629285" algn="l"/>
                        </a:tabLst>
                      </a:pPr>
                      <a:r>
                        <a:rPr lang="es-MX" sz="1800">
                          <a:latin typeface="Calibri"/>
                          <a:ea typeface="Calibri"/>
                          <a:cs typeface="Times New Roman"/>
                        </a:rPr>
                        <a:t>2008 </a:t>
                      </a:r>
                    </a:p>
                  </a:txBody>
                  <a:tcPr marL="44450" marR="44450" marT="8255" marB="0" anchor="b">
                    <a:lnL w="190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a:latin typeface="Calibri"/>
                          <a:ea typeface="Calibri"/>
                          <a:cs typeface="Times New Roman"/>
                        </a:rPr>
                        <a:t>8,783,857 </a:t>
                      </a:r>
                    </a:p>
                  </a:txBody>
                  <a:tcPr marL="44450" marR="44450" marT="8255" marB="0" anchor="b">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a:latin typeface="Calibri"/>
                          <a:ea typeface="Calibri"/>
                          <a:cs typeface="Times New Roman"/>
                        </a:rPr>
                        <a:t>13,160 </a:t>
                      </a:r>
                    </a:p>
                  </a:txBody>
                  <a:tcPr marL="44450" marR="44450" marT="8255" marB="0" anchor="b">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1.49 </a:t>
                      </a:r>
                    </a:p>
                  </a:txBody>
                  <a:tcPr marL="44450" marR="44450" marT="8255" marB="0" anchor="b">
                    <a:lnL w="12700" cap="flat" cmpd="sng" algn="ctr">
                      <a:solidFill>
                        <a:srgbClr val="99CC00"/>
                      </a:solidFill>
                      <a:prstDash val="solid"/>
                      <a:round/>
                      <a:headEnd type="none" w="med" len="med"/>
                      <a:tailEnd type="none" w="med" len="med"/>
                    </a:lnL>
                    <a:lnR w="1905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cell3D prstMaterial="dkEdge">
                      <a:bevel prst="coolSlant"/>
                      <a:lightRig rig="flood" dir="t"/>
                    </a:cell3D>
                  </a:tcPr>
                </a:tc>
              </a:tr>
              <a:tr h="430718">
                <a:tc>
                  <a:txBody>
                    <a:bodyPr/>
                    <a:lstStyle/>
                    <a:p>
                      <a:pPr algn="ctr">
                        <a:lnSpc>
                          <a:spcPct val="115000"/>
                        </a:lnSpc>
                        <a:spcAft>
                          <a:spcPts val="1000"/>
                        </a:spcAft>
                        <a:tabLst>
                          <a:tab pos="629285" algn="l"/>
                        </a:tabLst>
                      </a:pPr>
                      <a:r>
                        <a:rPr lang="es-MX" sz="1800" dirty="0">
                          <a:latin typeface="Calibri"/>
                          <a:ea typeface="Calibri"/>
                          <a:cs typeface="Times New Roman"/>
                        </a:rPr>
                        <a:t>2009 </a:t>
                      </a:r>
                    </a:p>
                  </a:txBody>
                  <a:tcPr marL="44450" marR="44450" marT="8255" marB="0" anchor="b">
                    <a:lnL w="190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905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8,804,939 </a:t>
                      </a:r>
                    </a:p>
                  </a:txBody>
                  <a:tcPr marL="44450" marR="44450" marT="8255" marB="0" anchor="b">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905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2000" b="1" dirty="0">
                          <a:effectLst>
                            <a:outerShdw blurRad="38100" dist="38100" dir="2700000" algn="tl">
                              <a:srgbClr val="000000">
                                <a:alpha val="43137"/>
                              </a:srgbClr>
                            </a:outerShdw>
                          </a:effectLst>
                          <a:latin typeface="Calibri"/>
                          <a:ea typeface="Calibri"/>
                          <a:cs typeface="Times New Roman"/>
                        </a:rPr>
                        <a:t>13,323 </a:t>
                      </a:r>
                      <a:endParaRPr lang="es-MX" sz="2000" dirty="0">
                        <a:effectLst>
                          <a:outerShdw blurRad="38100" dist="38100" dir="2700000" algn="tl">
                            <a:srgbClr val="000000">
                              <a:alpha val="43137"/>
                            </a:srgbClr>
                          </a:outerShdw>
                        </a:effectLst>
                        <a:latin typeface="Calibri"/>
                        <a:ea typeface="Calibri"/>
                        <a:cs typeface="Times New Roman"/>
                      </a:endParaRPr>
                    </a:p>
                  </a:txBody>
                  <a:tcPr marL="44450" marR="44450" marT="8255" marB="0" anchor="b">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9050" cap="flat" cmpd="sng" algn="ctr">
                      <a:solidFill>
                        <a:srgbClr val="99CC0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2000" b="1" dirty="0">
                          <a:effectLst>
                            <a:outerShdw blurRad="38100" dist="38100" dir="2700000" algn="tl">
                              <a:srgbClr val="000000">
                                <a:alpha val="43137"/>
                              </a:srgbClr>
                            </a:outerShdw>
                          </a:effectLst>
                          <a:latin typeface="Calibri"/>
                          <a:ea typeface="Calibri"/>
                          <a:cs typeface="Times New Roman"/>
                        </a:rPr>
                        <a:t>1.51 </a:t>
                      </a:r>
                      <a:endParaRPr lang="es-MX" sz="2000" dirty="0">
                        <a:effectLst>
                          <a:outerShdw blurRad="38100" dist="38100" dir="2700000" algn="tl">
                            <a:srgbClr val="000000">
                              <a:alpha val="43137"/>
                            </a:srgbClr>
                          </a:outerShdw>
                        </a:effectLst>
                        <a:latin typeface="Calibri"/>
                        <a:ea typeface="Calibri"/>
                        <a:cs typeface="Times New Roman"/>
                      </a:endParaRPr>
                    </a:p>
                  </a:txBody>
                  <a:tcPr marL="44450" marR="44450" marT="8255" marB="0" anchor="b">
                    <a:lnL w="12700" cap="flat" cmpd="sng" algn="ctr">
                      <a:solidFill>
                        <a:srgbClr val="99CC00"/>
                      </a:solidFill>
                      <a:prstDash val="solid"/>
                      <a:round/>
                      <a:headEnd type="none" w="med" len="med"/>
                      <a:tailEnd type="none" w="med" len="med"/>
                    </a:lnL>
                    <a:lnR w="1905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9050" cap="flat" cmpd="sng" algn="ctr">
                      <a:solidFill>
                        <a:srgbClr val="99CC00"/>
                      </a:solidFill>
                      <a:prstDash val="solid"/>
                      <a:round/>
                      <a:headEnd type="none" w="med" len="med"/>
                      <a:tailEnd type="none" w="med" len="med"/>
                    </a:lnB>
                    <a:cell3D prstMaterial="dkEdge">
                      <a:bevel prst="coolSlant"/>
                      <a:lightRig rig="flood" dir="t"/>
                    </a:cell3D>
                  </a:tcPr>
                </a:tc>
              </a:tr>
            </a:tbl>
          </a:graphicData>
        </a:graphic>
      </p:graphicFrame>
      <p:graphicFrame>
        <p:nvGraphicFramePr>
          <p:cNvPr id="3" name="2 Gráfico"/>
          <p:cNvGraphicFramePr/>
          <p:nvPr/>
        </p:nvGraphicFramePr>
        <p:xfrm>
          <a:off x="1785918" y="2714620"/>
          <a:ext cx="5857916" cy="35719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285852" y="142852"/>
            <a:ext cx="7858148" cy="461665"/>
          </a:xfrm>
          <a:prstGeom prst="rect">
            <a:avLst/>
          </a:prstGeom>
          <a:noFill/>
        </p:spPr>
        <p:txBody>
          <a:bodyPr wrap="square" rtlCol="0">
            <a:spAutoFit/>
          </a:bodyPr>
          <a:lstStyle/>
          <a:p>
            <a:r>
              <a:rPr lang="es-MX" sz="2400" dirty="0" smtClean="0">
                <a:effectLst>
                  <a:outerShdw blurRad="38100" dist="38100" dir="2700000" algn="tl">
                    <a:srgbClr val="000000">
                      <a:alpha val="43137"/>
                    </a:srgbClr>
                  </a:outerShdw>
                </a:effectLst>
              </a:rPr>
              <a:t>Generación y Composición </a:t>
            </a:r>
            <a:endParaRPr lang="es-MX" sz="2400" dirty="0">
              <a:effectLst>
                <a:outerShdw blurRad="38100" dist="38100" dir="2700000" algn="tl">
                  <a:srgbClr val="000000">
                    <a:alpha val="43137"/>
                  </a:srgbClr>
                </a:outerShdw>
              </a:effectLst>
            </a:endParaRPr>
          </a:p>
        </p:txBody>
      </p:sp>
      <p:sp>
        <p:nvSpPr>
          <p:cNvPr id="5" name="4 CuadroTexto"/>
          <p:cNvSpPr txBox="1"/>
          <p:nvPr/>
        </p:nvSpPr>
        <p:spPr>
          <a:xfrm>
            <a:off x="1214414" y="2285992"/>
            <a:ext cx="7500990" cy="307777"/>
          </a:xfrm>
          <a:prstGeom prst="rect">
            <a:avLst/>
          </a:prstGeom>
          <a:noFill/>
        </p:spPr>
        <p:txBody>
          <a:bodyPr wrap="square" rtlCol="0">
            <a:spAutoFit/>
          </a:bodyPr>
          <a:lstStyle/>
          <a:p>
            <a:r>
              <a:rPr lang="es-MX" sz="1400" i="1" dirty="0" smtClean="0"/>
              <a:t>Fuente: Proyecciones estimadas a partir de datos de Secretaría de Obras y Servicios, 2007.</a:t>
            </a:r>
            <a:endParaRPr lang="es-MX" sz="1400" i="1" dirty="0"/>
          </a:p>
        </p:txBody>
      </p:sp>
      <p:sp>
        <p:nvSpPr>
          <p:cNvPr id="6" name="5 CuadroTexto"/>
          <p:cNvSpPr txBox="1"/>
          <p:nvPr/>
        </p:nvSpPr>
        <p:spPr>
          <a:xfrm>
            <a:off x="1714480" y="6286520"/>
            <a:ext cx="6143668" cy="307777"/>
          </a:xfrm>
          <a:prstGeom prst="rect">
            <a:avLst/>
          </a:prstGeom>
          <a:noFill/>
        </p:spPr>
        <p:txBody>
          <a:bodyPr wrap="square" rtlCol="0">
            <a:spAutoFit/>
          </a:bodyPr>
          <a:lstStyle/>
          <a:p>
            <a:r>
              <a:rPr lang="es-MX" sz="1400" i="1" dirty="0" smtClean="0"/>
              <a:t>Fuente: Secretaría de Obras y Servicio, 2007.</a:t>
            </a:r>
            <a:endParaRPr lang="es-MX" sz="1400" i="1"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14414" y="1285860"/>
          <a:ext cx="6929486" cy="3143271"/>
        </p:xfrm>
        <a:graphic>
          <a:graphicData uri="http://schemas.openxmlformats.org/drawingml/2006/table">
            <a:tbl>
              <a:tblPr/>
              <a:tblGrid>
                <a:gridCol w="3755334"/>
                <a:gridCol w="3174152"/>
              </a:tblGrid>
              <a:tr h="506979">
                <a:tc>
                  <a:txBody>
                    <a:bodyPr/>
                    <a:lstStyle/>
                    <a:p>
                      <a:pPr algn="ctr">
                        <a:lnSpc>
                          <a:spcPct val="115000"/>
                        </a:lnSpc>
                        <a:spcAft>
                          <a:spcPts val="1000"/>
                        </a:spcAft>
                        <a:tabLst>
                          <a:tab pos="629285" algn="l"/>
                        </a:tabLst>
                      </a:pPr>
                      <a:r>
                        <a:rPr lang="es-ES_tradnl" sz="2000" b="1" dirty="0" smtClean="0">
                          <a:effectLst>
                            <a:outerShdw blurRad="38100" dist="38100" dir="2700000" algn="tl">
                              <a:srgbClr val="000000">
                                <a:alpha val="43137"/>
                              </a:srgbClr>
                            </a:outerShdw>
                          </a:effectLst>
                          <a:latin typeface="Calibri"/>
                          <a:ea typeface="Calibri"/>
                          <a:cs typeface="Times New Roman"/>
                        </a:rPr>
                        <a:t>Estrato</a:t>
                      </a:r>
                      <a:r>
                        <a:rPr lang="es-ES_tradnl" sz="2000" b="1" baseline="0" dirty="0" smtClean="0">
                          <a:effectLst>
                            <a:outerShdw blurRad="38100" dist="38100" dir="2700000" algn="tl">
                              <a:srgbClr val="000000">
                                <a:alpha val="43137"/>
                              </a:srgbClr>
                            </a:outerShdw>
                          </a:effectLst>
                          <a:latin typeface="Calibri"/>
                          <a:ea typeface="Calibri"/>
                          <a:cs typeface="Times New Roman"/>
                        </a:rPr>
                        <a:t>  Socioeconómico</a:t>
                      </a:r>
                      <a:endParaRPr lang="es-MX" sz="2000" dirty="0">
                        <a:effectLst>
                          <a:outerShdw blurRad="38100" dist="38100" dir="2700000" algn="tl">
                            <a:srgbClr val="000000">
                              <a:alpha val="43137"/>
                            </a:srgbClr>
                          </a:outerShdw>
                        </a:effectLst>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solidFill>
                      <a:srgbClr val="4CD11D"/>
                    </a:solidFill>
                  </a:tcPr>
                </a:tc>
                <a:tc>
                  <a:txBody>
                    <a:bodyPr/>
                    <a:lstStyle/>
                    <a:p>
                      <a:pPr algn="ctr">
                        <a:lnSpc>
                          <a:spcPct val="115000"/>
                        </a:lnSpc>
                        <a:spcAft>
                          <a:spcPts val="1000"/>
                        </a:spcAft>
                        <a:tabLst>
                          <a:tab pos="629285" algn="l"/>
                        </a:tabLst>
                      </a:pPr>
                      <a:r>
                        <a:rPr lang="es-MX" sz="2000" b="1" dirty="0" smtClean="0">
                          <a:effectLst>
                            <a:outerShdw blurRad="38100" dist="38100" dir="2700000" algn="tl">
                              <a:srgbClr val="000000">
                                <a:alpha val="43137"/>
                              </a:srgbClr>
                            </a:outerShdw>
                          </a:effectLst>
                          <a:latin typeface="Calibri"/>
                          <a:ea typeface="Calibri"/>
                          <a:cs typeface="Times New Roman"/>
                        </a:rPr>
                        <a:t>kg/</a:t>
                      </a:r>
                      <a:r>
                        <a:rPr lang="es-MX" sz="2000" b="1" dirty="0" err="1" smtClean="0">
                          <a:effectLst>
                            <a:outerShdw blurRad="38100" dist="38100" dir="2700000" algn="tl">
                              <a:srgbClr val="000000">
                                <a:alpha val="43137"/>
                              </a:srgbClr>
                            </a:outerShdw>
                          </a:effectLst>
                          <a:latin typeface="Calibri"/>
                          <a:ea typeface="Calibri"/>
                          <a:cs typeface="Times New Roman"/>
                        </a:rPr>
                        <a:t>hab</a:t>
                      </a:r>
                      <a:r>
                        <a:rPr lang="es-MX" sz="2000" b="1" dirty="0" smtClean="0">
                          <a:effectLst>
                            <a:outerShdw blurRad="38100" dist="38100" dir="2700000" algn="tl">
                              <a:srgbClr val="000000">
                                <a:alpha val="43137"/>
                              </a:srgbClr>
                            </a:outerShdw>
                          </a:effectLst>
                          <a:latin typeface="Calibri"/>
                          <a:ea typeface="Calibri"/>
                          <a:cs typeface="Times New Roman"/>
                        </a:rPr>
                        <a:t>/día</a:t>
                      </a:r>
                      <a:r>
                        <a:rPr lang="es-MX" sz="2000" dirty="0" smtClean="0">
                          <a:effectLst>
                            <a:outerShdw blurRad="38100" dist="38100" dir="2700000" algn="tl">
                              <a:srgbClr val="000000">
                                <a:alpha val="43137"/>
                              </a:srgbClr>
                            </a:outerShdw>
                          </a:effectLst>
                          <a:latin typeface="Calibri"/>
                          <a:ea typeface="Calibri"/>
                          <a:cs typeface="Times New Roman"/>
                        </a:rPr>
                        <a:t> </a:t>
                      </a:r>
                      <a:endParaRPr lang="es-MX" sz="2000" dirty="0">
                        <a:effectLst>
                          <a:outerShdw blurRad="38100" dist="38100" dir="2700000" algn="tl">
                            <a:srgbClr val="000000">
                              <a:alpha val="43137"/>
                            </a:srgbClr>
                          </a:outerShdw>
                        </a:effectLst>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solidFill>
                      <a:srgbClr val="4CD11D"/>
                    </a:solidFill>
                  </a:tcPr>
                </a:tc>
              </a:tr>
              <a:tr h="438062">
                <a:tc>
                  <a:txBody>
                    <a:bodyPr/>
                    <a:lstStyle/>
                    <a:p>
                      <a:pPr algn="ctr">
                        <a:lnSpc>
                          <a:spcPct val="115000"/>
                        </a:lnSpc>
                        <a:spcAft>
                          <a:spcPts val="1000"/>
                        </a:spcAft>
                        <a:tabLst>
                          <a:tab pos="629285" algn="l"/>
                        </a:tabLst>
                      </a:pPr>
                      <a:r>
                        <a:rPr lang="es-ES_tradnl" sz="1800" dirty="0">
                          <a:latin typeface="Calibri"/>
                          <a:ea typeface="Calibri"/>
                          <a:cs typeface="Times New Roman"/>
                        </a:rPr>
                        <a:t>BAJO </a:t>
                      </a:r>
                      <a:endParaRPr lang="es-MX" sz="180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ES_tradnl" sz="1800" dirty="0">
                          <a:latin typeface="Calibri"/>
                          <a:ea typeface="Calibri"/>
                          <a:cs typeface="Times New Roman"/>
                        </a:rPr>
                        <a:t>0.556 </a:t>
                      </a:r>
                      <a:endParaRPr lang="es-MX" sz="180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r>
              <a:tr h="439646">
                <a:tc>
                  <a:txBody>
                    <a:bodyPr/>
                    <a:lstStyle/>
                    <a:p>
                      <a:pPr algn="ctr">
                        <a:lnSpc>
                          <a:spcPct val="115000"/>
                        </a:lnSpc>
                        <a:spcAft>
                          <a:spcPts val="1000"/>
                        </a:spcAft>
                        <a:tabLst>
                          <a:tab pos="629285" algn="l"/>
                        </a:tabLst>
                      </a:pPr>
                      <a:r>
                        <a:rPr lang="es-ES_tradnl" sz="1800">
                          <a:latin typeface="Calibri"/>
                          <a:ea typeface="Calibri"/>
                          <a:cs typeface="Times New Roman"/>
                        </a:rPr>
                        <a:t>MEDIO </a:t>
                      </a:r>
                      <a:endParaRPr lang="es-MX" sz="180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ES_tradnl" sz="1800" dirty="0">
                          <a:latin typeface="Calibri"/>
                          <a:ea typeface="Calibri"/>
                          <a:cs typeface="Times New Roman"/>
                        </a:rPr>
                        <a:t>0.596 </a:t>
                      </a:r>
                      <a:endParaRPr lang="es-MX" sz="180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r>
              <a:tr h="439646">
                <a:tc>
                  <a:txBody>
                    <a:bodyPr/>
                    <a:lstStyle/>
                    <a:p>
                      <a:pPr algn="ctr">
                        <a:lnSpc>
                          <a:spcPct val="115000"/>
                        </a:lnSpc>
                        <a:spcAft>
                          <a:spcPts val="1000"/>
                        </a:spcAft>
                        <a:tabLst>
                          <a:tab pos="629285" algn="l"/>
                        </a:tabLst>
                      </a:pPr>
                      <a:r>
                        <a:rPr lang="es-ES_tradnl" sz="1800">
                          <a:latin typeface="Calibri"/>
                          <a:ea typeface="Calibri"/>
                          <a:cs typeface="Times New Roman"/>
                        </a:rPr>
                        <a:t>ALTO </a:t>
                      </a:r>
                      <a:endParaRPr lang="es-MX" sz="180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ES_tradnl" sz="1800" dirty="0">
                          <a:latin typeface="Calibri"/>
                          <a:ea typeface="Calibri"/>
                          <a:cs typeface="Times New Roman"/>
                        </a:rPr>
                        <a:t>0.560 </a:t>
                      </a:r>
                      <a:endParaRPr lang="es-MX" sz="180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r>
              <a:tr h="439646">
                <a:tc>
                  <a:txBody>
                    <a:bodyPr/>
                    <a:lstStyle/>
                    <a:p>
                      <a:pPr algn="ctr">
                        <a:lnSpc>
                          <a:spcPct val="115000"/>
                        </a:lnSpc>
                        <a:spcAft>
                          <a:spcPts val="1000"/>
                        </a:spcAft>
                        <a:tabLst>
                          <a:tab pos="629285" algn="l"/>
                        </a:tabLst>
                      </a:pPr>
                      <a:r>
                        <a:rPr lang="es-ES_tradnl" sz="1800">
                          <a:latin typeface="Calibri"/>
                          <a:ea typeface="Calibri"/>
                          <a:cs typeface="Times New Roman"/>
                        </a:rPr>
                        <a:t>MUY BAJO </a:t>
                      </a:r>
                      <a:endParaRPr lang="es-MX" sz="180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ES_tradnl" sz="1800" dirty="0">
                          <a:latin typeface="Calibri"/>
                          <a:ea typeface="Calibri"/>
                          <a:cs typeface="Times New Roman"/>
                        </a:rPr>
                        <a:t>0.582 </a:t>
                      </a:r>
                      <a:endParaRPr lang="es-MX" sz="180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r>
              <a:tr h="439646">
                <a:tc>
                  <a:txBody>
                    <a:bodyPr/>
                    <a:lstStyle/>
                    <a:p>
                      <a:pPr algn="ctr">
                        <a:lnSpc>
                          <a:spcPct val="115000"/>
                        </a:lnSpc>
                        <a:spcAft>
                          <a:spcPts val="1000"/>
                        </a:spcAft>
                        <a:tabLst>
                          <a:tab pos="629285" algn="l"/>
                        </a:tabLst>
                      </a:pPr>
                      <a:r>
                        <a:rPr lang="es-ES_tradnl" sz="1800" dirty="0">
                          <a:latin typeface="Calibri"/>
                          <a:ea typeface="Calibri"/>
                          <a:cs typeface="Times New Roman"/>
                        </a:rPr>
                        <a:t>MUY ALTO </a:t>
                      </a:r>
                      <a:endParaRPr lang="es-MX" sz="180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ES_tradnl" sz="1800" dirty="0">
                          <a:latin typeface="Calibri"/>
                          <a:ea typeface="Calibri"/>
                          <a:cs typeface="Times New Roman"/>
                        </a:rPr>
                        <a:t>0.616 </a:t>
                      </a:r>
                      <a:endParaRPr lang="es-MX" sz="180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r>
              <a:tr h="439646">
                <a:tc>
                  <a:txBody>
                    <a:bodyPr/>
                    <a:lstStyle/>
                    <a:p>
                      <a:pPr algn="ctr">
                        <a:lnSpc>
                          <a:spcPct val="115000"/>
                        </a:lnSpc>
                        <a:spcAft>
                          <a:spcPts val="1000"/>
                        </a:spcAft>
                        <a:tabLst>
                          <a:tab pos="629285" algn="l"/>
                        </a:tabLst>
                      </a:pPr>
                      <a:r>
                        <a:rPr lang="es-ES_tradnl" sz="1800" b="0" dirty="0">
                          <a:latin typeface="Calibri"/>
                          <a:ea typeface="Calibri"/>
                          <a:cs typeface="Times New Roman"/>
                        </a:rPr>
                        <a:t>PROMEDIO </a:t>
                      </a:r>
                      <a:endParaRPr lang="es-MX" sz="1800" b="0" dirty="0">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ES_tradnl" sz="2000" b="1" dirty="0">
                          <a:effectLst>
                            <a:outerShdw blurRad="38100" dist="38100" dir="2700000" algn="tl">
                              <a:srgbClr val="000000">
                                <a:alpha val="43137"/>
                              </a:srgbClr>
                            </a:outerShdw>
                          </a:effectLst>
                          <a:latin typeface="Calibri"/>
                          <a:ea typeface="Calibri"/>
                          <a:cs typeface="Times New Roman"/>
                        </a:rPr>
                        <a:t>0.582 </a:t>
                      </a:r>
                      <a:endParaRPr lang="es-MX" sz="2000" dirty="0">
                        <a:effectLst>
                          <a:outerShdw blurRad="38100" dist="38100" dir="2700000" algn="tl">
                            <a:srgbClr val="000000">
                              <a:alpha val="43137"/>
                            </a:srgbClr>
                          </a:outerShdw>
                        </a:effectLst>
                        <a:latin typeface="Calibri"/>
                        <a:ea typeface="Calibri"/>
                        <a:cs typeface="Times New Roman"/>
                      </a:endParaRPr>
                    </a:p>
                  </a:txBody>
                  <a:tcPr marL="68580" marR="68580" marT="8255" marB="0" anchor="ctr">
                    <a:lnL w="19050" cap="flat" cmpd="sng" algn="ctr">
                      <a:solidFill>
                        <a:srgbClr val="7FD13B"/>
                      </a:solidFill>
                      <a:prstDash val="solid"/>
                      <a:round/>
                      <a:headEnd type="none" w="med" len="med"/>
                      <a:tailEnd type="none" w="med" len="med"/>
                    </a:lnL>
                    <a:lnR w="19050" cap="flat" cmpd="sng" algn="ctr">
                      <a:solidFill>
                        <a:srgbClr val="7FD13B"/>
                      </a:solidFill>
                      <a:prstDash val="solid"/>
                      <a:round/>
                      <a:headEnd type="none" w="med" len="med"/>
                      <a:tailEnd type="none" w="med" len="med"/>
                    </a:lnR>
                    <a:lnT w="19050" cap="flat" cmpd="sng" algn="ctr">
                      <a:solidFill>
                        <a:srgbClr val="7FD13B"/>
                      </a:solidFill>
                      <a:prstDash val="solid"/>
                      <a:round/>
                      <a:headEnd type="none" w="med" len="med"/>
                      <a:tailEnd type="none" w="med" len="med"/>
                    </a:lnT>
                    <a:lnB w="19050" cap="flat" cmpd="sng" algn="ctr">
                      <a:solidFill>
                        <a:srgbClr val="7FD13B"/>
                      </a:solidFill>
                      <a:prstDash val="solid"/>
                      <a:round/>
                      <a:headEnd type="none" w="med" len="med"/>
                      <a:tailEnd type="none" w="med" len="med"/>
                    </a:lnB>
                    <a:cell3D prstMaterial="dkEdge">
                      <a:bevel prst="coolSlant"/>
                      <a:lightRig rig="flood" dir="t"/>
                    </a:cell3D>
                  </a:tcPr>
                </a:tc>
              </a:tr>
            </a:tbl>
          </a:graphicData>
        </a:graphic>
      </p:graphicFrame>
      <p:sp>
        <p:nvSpPr>
          <p:cNvPr id="3" name="2 CuadroTexto"/>
          <p:cNvSpPr txBox="1"/>
          <p:nvPr/>
        </p:nvSpPr>
        <p:spPr>
          <a:xfrm>
            <a:off x="1214414" y="4429132"/>
            <a:ext cx="6786610" cy="338554"/>
          </a:xfrm>
          <a:prstGeom prst="rect">
            <a:avLst/>
          </a:prstGeom>
          <a:noFill/>
        </p:spPr>
        <p:txBody>
          <a:bodyPr wrap="square" rtlCol="0">
            <a:spAutoFit/>
          </a:bodyPr>
          <a:lstStyle/>
          <a:p>
            <a:r>
              <a:rPr lang="es-MX" sz="1600" i="1" dirty="0" smtClean="0"/>
              <a:t>Fuente: Elaboración propia proyecto: Actualización PGIRS 2004-2009</a:t>
            </a:r>
            <a:endParaRPr lang="es-MX" sz="1600" i="1" dirty="0"/>
          </a:p>
        </p:txBody>
      </p:sp>
      <p:sp>
        <p:nvSpPr>
          <p:cNvPr id="4" name="3 CuadroTexto"/>
          <p:cNvSpPr txBox="1"/>
          <p:nvPr/>
        </p:nvSpPr>
        <p:spPr>
          <a:xfrm>
            <a:off x="1214414" y="857232"/>
            <a:ext cx="6786610" cy="461665"/>
          </a:xfrm>
          <a:prstGeom prst="rect">
            <a:avLst/>
          </a:prstGeom>
          <a:noFill/>
        </p:spPr>
        <p:txBody>
          <a:bodyPr wrap="square" rtlCol="0">
            <a:spAutoFit/>
          </a:bodyPr>
          <a:lstStyle/>
          <a:p>
            <a:r>
              <a:rPr lang="es-MX" sz="2400" dirty="0" smtClean="0">
                <a:effectLst>
                  <a:outerShdw blurRad="38100" dist="38100" dir="2700000" algn="tl">
                    <a:srgbClr val="000000">
                      <a:alpha val="43137"/>
                    </a:srgbClr>
                  </a:outerShdw>
                </a:effectLst>
              </a:rPr>
              <a:t>Generación </a:t>
            </a:r>
            <a:r>
              <a:rPr lang="es-MX" sz="2400" i="1" dirty="0" smtClean="0">
                <a:effectLst>
                  <a:outerShdw blurRad="38100" dist="38100" dir="2700000" algn="tl">
                    <a:srgbClr val="000000">
                      <a:alpha val="43137"/>
                    </a:srgbClr>
                  </a:outerShdw>
                </a:effectLst>
              </a:rPr>
              <a:t>per cápita</a:t>
            </a:r>
            <a:endParaRPr lang="es-MX" sz="2400"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928662" y="1785926"/>
          <a:ext cx="7643866" cy="2804624"/>
        </p:xfrm>
        <a:graphic>
          <a:graphicData uri="http://schemas.openxmlformats.org/drawingml/2006/table">
            <a:tbl>
              <a:tblPr/>
              <a:tblGrid>
                <a:gridCol w="4214842"/>
                <a:gridCol w="1857388"/>
                <a:gridCol w="1571636"/>
              </a:tblGrid>
              <a:tr h="560705">
                <a:tc>
                  <a:txBody>
                    <a:bodyPr/>
                    <a:lstStyle/>
                    <a:p>
                      <a:pPr algn="ctr">
                        <a:lnSpc>
                          <a:spcPct val="115000"/>
                        </a:lnSpc>
                        <a:spcAft>
                          <a:spcPts val="1000"/>
                        </a:spcAft>
                        <a:tabLst>
                          <a:tab pos="629285" algn="l"/>
                        </a:tabLst>
                      </a:pPr>
                      <a:r>
                        <a:rPr lang="es-MX" sz="2000" b="1" dirty="0">
                          <a:effectLst>
                            <a:outerShdw blurRad="38100" dist="38100" dir="2700000" algn="tl">
                              <a:srgbClr val="000000">
                                <a:alpha val="43137"/>
                              </a:srgbClr>
                            </a:outerShdw>
                          </a:effectLst>
                          <a:latin typeface="Calibri"/>
                          <a:ea typeface="Calibri"/>
                          <a:cs typeface="Times New Roman"/>
                        </a:rPr>
                        <a:t>Residuos generados en el DF</a:t>
                      </a:r>
                      <a:r>
                        <a:rPr lang="es-MX" sz="2000" dirty="0">
                          <a:effectLst>
                            <a:outerShdw blurRad="38100" dist="38100" dir="2700000" algn="tl">
                              <a:srgbClr val="000000">
                                <a:alpha val="43137"/>
                              </a:srgbClr>
                            </a:outerShdw>
                          </a:effectLst>
                          <a:latin typeface="Calibri"/>
                          <a:ea typeface="Calibri"/>
                          <a:cs typeface="Times New Roman"/>
                        </a:rPr>
                        <a:t> </a:t>
                      </a: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solidFill>
                      <a:srgbClr val="4CD11D"/>
                    </a:solidFill>
                  </a:tcPr>
                </a:tc>
                <a:tc>
                  <a:txBody>
                    <a:bodyPr/>
                    <a:lstStyle/>
                    <a:p>
                      <a:pPr algn="ctr">
                        <a:lnSpc>
                          <a:spcPct val="115000"/>
                        </a:lnSpc>
                        <a:spcAft>
                          <a:spcPts val="0"/>
                        </a:spcAft>
                        <a:tabLst>
                          <a:tab pos="629285" algn="l"/>
                        </a:tabLst>
                      </a:pPr>
                      <a:r>
                        <a:rPr lang="es-MX" sz="2000" b="1" dirty="0" smtClean="0">
                          <a:effectLst>
                            <a:outerShdw blurRad="38100" dist="38100" dir="2700000" algn="tl">
                              <a:srgbClr val="000000">
                                <a:alpha val="43137"/>
                              </a:srgbClr>
                            </a:outerShdw>
                          </a:effectLst>
                          <a:latin typeface="Calibri"/>
                          <a:ea typeface="Calibri"/>
                          <a:cs typeface="Times New Roman"/>
                        </a:rPr>
                        <a:t>ton/día</a:t>
                      </a:r>
                      <a:endParaRPr lang="es-MX" sz="2000"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solidFill>
                      <a:srgbClr val="4CD11D"/>
                    </a:solidFill>
                  </a:tcPr>
                </a:tc>
                <a:tc>
                  <a:txBody>
                    <a:bodyPr/>
                    <a:lstStyle/>
                    <a:p>
                      <a:pPr algn="l">
                        <a:lnSpc>
                          <a:spcPct val="115000"/>
                        </a:lnSpc>
                        <a:spcAft>
                          <a:spcPts val="1000"/>
                        </a:spcAft>
                        <a:tabLst>
                          <a:tab pos="629285" algn="l"/>
                        </a:tabLst>
                      </a:pPr>
                      <a:r>
                        <a:rPr lang="es-MX" sz="2000" b="1" dirty="0">
                          <a:effectLst>
                            <a:outerShdw blurRad="38100" dist="38100" dir="2700000" algn="tl">
                              <a:srgbClr val="000000">
                                <a:alpha val="43137"/>
                              </a:srgbClr>
                            </a:outerShdw>
                          </a:effectLst>
                          <a:latin typeface="Calibri"/>
                          <a:ea typeface="Calibri"/>
                          <a:cs typeface="Times New Roman"/>
                        </a:rPr>
                        <a:t>  </a:t>
                      </a:r>
                      <a:r>
                        <a:rPr lang="es-MX" sz="2000" b="1" dirty="0" smtClean="0">
                          <a:effectLst>
                            <a:outerShdw blurRad="38100" dist="38100" dir="2700000" algn="tl">
                              <a:srgbClr val="000000">
                                <a:alpha val="43137"/>
                              </a:srgbClr>
                            </a:outerShdw>
                          </a:effectLst>
                          <a:latin typeface="Calibri"/>
                          <a:ea typeface="Calibri"/>
                          <a:cs typeface="Times New Roman"/>
                        </a:rPr>
                        <a:t>% </a:t>
                      </a:r>
                      <a:r>
                        <a:rPr lang="es-MX" sz="2000" b="1" dirty="0">
                          <a:effectLst>
                            <a:outerShdw blurRad="38100" dist="38100" dir="2700000" algn="tl">
                              <a:srgbClr val="000000">
                                <a:alpha val="43137"/>
                              </a:srgbClr>
                            </a:outerShdw>
                          </a:effectLst>
                          <a:latin typeface="Calibri"/>
                          <a:ea typeface="Calibri"/>
                          <a:cs typeface="Times New Roman"/>
                        </a:rPr>
                        <a:t>en masa </a:t>
                      </a:r>
                      <a:endParaRPr lang="es-MX" sz="2000"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solidFill>
                      <a:srgbClr val="4CD11D"/>
                    </a:solidFill>
                  </a:tcPr>
                </a:tc>
              </a:tr>
              <a:tr h="560705">
                <a:tc>
                  <a:txBody>
                    <a:bodyPr/>
                    <a:lstStyle/>
                    <a:p>
                      <a:pPr>
                        <a:lnSpc>
                          <a:spcPct val="115000"/>
                        </a:lnSpc>
                        <a:spcAft>
                          <a:spcPts val="1000"/>
                        </a:spcAft>
                        <a:tabLst>
                          <a:tab pos="629285" algn="l"/>
                        </a:tabLst>
                      </a:pPr>
                      <a:r>
                        <a:rPr lang="es-MX" sz="1800" dirty="0">
                          <a:latin typeface="Calibri"/>
                          <a:ea typeface="Calibri"/>
                          <a:cs typeface="Times New Roman"/>
                        </a:rPr>
                        <a:t>Domiciliarios </a:t>
                      </a: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smtClean="0">
                          <a:latin typeface="Calibri"/>
                          <a:ea typeface="Calibri"/>
                          <a:cs typeface="Times New Roman"/>
                        </a:rPr>
                        <a:t>5,124</a:t>
                      </a:r>
                      <a:endParaRPr lang="es-MX" sz="1800" dirty="0">
                        <a:latin typeface="Calibri"/>
                        <a:ea typeface="Calibri"/>
                        <a:cs typeface="Times New Roman"/>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38.48 </a:t>
                      </a: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r>
              <a:tr h="560705">
                <a:tc>
                  <a:txBody>
                    <a:bodyPr/>
                    <a:lstStyle/>
                    <a:p>
                      <a:pPr>
                        <a:lnSpc>
                          <a:spcPct val="115000"/>
                        </a:lnSpc>
                        <a:spcAft>
                          <a:spcPts val="1000"/>
                        </a:spcAft>
                        <a:tabLst>
                          <a:tab pos="629285" algn="l"/>
                        </a:tabLst>
                      </a:pPr>
                      <a:r>
                        <a:rPr lang="es-MX" sz="1800" dirty="0" smtClean="0">
                          <a:effectLst>
                            <a:outerShdw blurRad="38100" dist="38100" dir="2700000" algn="tl">
                              <a:srgbClr val="000000">
                                <a:alpha val="43137"/>
                              </a:srgbClr>
                            </a:outerShdw>
                          </a:effectLst>
                          <a:latin typeface="Calibri"/>
                          <a:ea typeface="Calibri"/>
                          <a:cs typeface="Times New Roman"/>
                        </a:rPr>
                        <a:t>Otros</a:t>
                      </a:r>
                      <a:r>
                        <a:rPr lang="es-MX" sz="1800" dirty="0" smtClean="0">
                          <a:latin typeface="Calibri"/>
                          <a:ea typeface="Calibri"/>
                          <a:cs typeface="Times New Roman"/>
                        </a:rPr>
                        <a:t> (Empresas,</a:t>
                      </a:r>
                      <a:r>
                        <a:rPr lang="es-MX" sz="1800" baseline="0" dirty="0" smtClean="0">
                          <a:latin typeface="Calibri"/>
                          <a:ea typeface="Calibri"/>
                          <a:cs typeface="Times New Roman"/>
                        </a:rPr>
                        <a:t> establecimientos mercantiles, industriales y de servicios; así como: mercados, tianguis y comercios en vía pública). </a:t>
                      </a:r>
                      <a:endParaRPr lang="es-MX" sz="1800" dirty="0">
                        <a:latin typeface="Calibri"/>
                        <a:ea typeface="Calibri"/>
                        <a:cs typeface="Times New Roman"/>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endParaRPr lang="es-MX" sz="2000" b="1" dirty="0" smtClean="0">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1000"/>
                        </a:spcAft>
                        <a:tabLst>
                          <a:tab pos="629285" algn="l"/>
                        </a:tabLst>
                      </a:pPr>
                      <a:r>
                        <a:rPr lang="es-MX" sz="2000" b="1" dirty="0" smtClean="0">
                          <a:effectLst>
                            <a:outerShdw blurRad="38100" dist="38100" dir="2700000" algn="tl">
                              <a:srgbClr val="000000">
                                <a:alpha val="43137"/>
                              </a:srgbClr>
                            </a:outerShdw>
                          </a:effectLst>
                          <a:latin typeface="Calibri"/>
                          <a:ea typeface="Calibri"/>
                          <a:cs typeface="Times New Roman"/>
                        </a:rPr>
                        <a:t>8,192</a:t>
                      </a:r>
                      <a:endParaRPr lang="es-MX" sz="2000"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endParaRPr lang="es-MX" sz="2000" b="1" dirty="0" smtClean="0">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1000"/>
                        </a:spcAft>
                        <a:tabLst>
                          <a:tab pos="629285" algn="l"/>
                        </a:tabLst>
                      </a:pPr>
                      <a:r>
                        <a:rPr lang="es-MX" sz="2000" b="1" dirty="0" smtClean="0">
                          <a:effectLst>
                            <a:outerShdw blurRad="38100" dist="38100" dir="2700000" algn="tl">
                              <a:srgbClr val="000000">
                                <a:alpha val="43137"/>
                              </a:srgbClr>
                            </a:outerShdw>
                          </a:effectLst>
                          <a:latin typeface="Calibri"/>
                          <a:ea typeface="Calibri"/>
                          <a:cs typeface="Times New Roman"/>
                        </a:rPr>
                        <a:t>61.52 </a:t>
                      </a:r>
                      <a:endParaRPr lang="es-MX" sz="2000"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r>
              <a:tr h="421342">
                <a:tc>
                  <a:txBody>
                    <a:bodyPr/>
                    <a:lstStyle/>
                    <a:p>
                      <a:pPr>
                        <a:lnSpc>
                          <a:spcPct val="115000"/>
                        </a:lnSpc>
                        <a:spcAft>
                          <a:spcPts val="1000"/>
                        </a:spcAft>
                        <a:tabLst>
                          <a:tab pos="629285" algn="l"/>
                        </a:tabLst>
                      </a:pPr>
                      <a:r>
                        <a:rPr lang="es-MX" sz="1800" dirty="0">
                          <a:latin typeface="Calibri"/>
                          <a:ea typeface="Calibri"/>
                          <a:cs typeface="Times New Roman"/>
                        </a:rPr>
                        <a:t>Totales </a:t>
                      </a: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13,316</a:t>
                      </a: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c>
                  <a:txBody>
                    <a:bodyPr/>
                    <a:lstStyle/>
                    <a:p>
                      <a:pPr algn="ctr">
                        <a:lnSpc>
                          <a:spcPct val="115000"/>
                        </a:lnSpc>
                        <a:spcAft>
                          <a:spcPts val="1000"/>
                        </a:spcAft>
                        <a:tabLst>
                          <a:tab pos="629285" algn="l"/>
                        </a:tabLst>
                      </a:pPr>
                      <a:r>
                        <a:rPr lang="es-MX" sz="1800" dirty="0">
                          <a:latin typeface="Calibri"/>
                          <a:ea typeface="Calibri"/>
                          <a:cs typeface="Times New Roman"/>
                        </a:rPr>
                        <a:t>100.00 </a:t>
                      </a:r>
                    </a:p>
                  </a:txBody>
                  <a:tcPr marL="68580" marR="68580"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prst="coolSlant"/>
                      <a:lightRig rig="flood" dir="t"/>
                    </a:cell3D>
                  </a:tcPr>
                </a:tc>
              </a:tr>
            </a:tbl>
          </a:graphicData>
        </a:graphic>
      </p:graphicFrame>
      <p:sp>
        <p:nvSpPr>
          <p:cNvPr id="3" name="2 CuadroTexto"/>
          <p:cNvSpPr txBox="1"/>
          <p:nvPr/>
        </p:nvSpPr>
        <p:spPr>
          <a:xfrm>
            <a:off x="928662" y="4572008"/>
            <a:ext cx="6786610" cy="338554"/>
          </a:xfrm>
          <a:prstGeom prst="rect">
            <a:avLst/>
          </a:prstGeom>
          <a:noFill/>
        </p:spPr>
        <p:txBody>
          <a:bodyPr wrap="square" rtlCol="0">
            <a:spAutoFit/>
          </a:bodyPr>
          <a:lstStyle/>
          <a:p>
            <a:r>
              <a:rPr lang="es-MX" sz="1600" i="1" dirty="0" smtClean="0"/>
              <a:t>Fuente: Elaboración propia proyecto: Actualización PGIRS 2004-2009</a:t>
            </a:r>
            <a:endParaRPr lang="es-MX" sz="1600" i="1" dirty="0"/>
          </a:p>
        </p:txBody>
      </p:sp>
      <p:sp>
        <p:nvSpPr>
          <p:cNvPr id="4" name="3 CuadroTexto"/>
          <p:cNvSpPr txBox="1"/>
          <p:nvPr/>
        </p:nvSpPr>
        <p:spPr>
          <a:xfrm>
            <a:off x="714316" y="857232"/>
            <a:ext cx="8429684" cy="830997"/>
          </a:xfrm>
          <a:prstGeom prst="rect">
            <a:avLst/>
          </a:prstGeom>
          <a:noFill/>
        </p:spPr>
        <p:txBody>
          <a:bodyPr wrap="square" rtlCol="0">
            <a:spAutoFit/>
          </a:bodyPr>
          <a:lstStyle/>
          <a:p>
            <a:r>
              <a:rPr lang="es-MX" sz="2400" dirty="0" smtClean="0">
                <a:effectLst>
                  <a:outerShdw blurRad="38100" dist="38100" dir="2700000" algn="tl">
                    <a:srgbClr val="000000">
                      <a:alpha val="43137"/>
                    </a:srgbClr>
                  </a:outerShdw>
                </a:effectLst>
              </a:rPr>
              <a:t>Estimación de la generación de residuos en el DF, tomando como base la generación </a:t>
            </a:r>
            <a:r>
              <a:rPr lang="es-MX" sz="2400" i="1" dirty="0" smtClean="0">
                <a:effectLst>
                  <a:outerShdw blurRad="38100" dist="38100" dir="2700000" algn="tl">
                    <a:srgbClr val="000000">
                      <a:alpha val="43137"/>
                    </a:srgbClr>
                  </a:outerShdw>
                </a:effectLst>
              </a:rPr>
              <a:t>per cápita</a:t>
            </a:r>
            <a:r>
              <a:rPr lang="es-MX" sz="2400" dirty="0" smtClean="0">
                <a:effectLst>
                  <a:outerShdw blurRad="38100" dist="38100" dir="2700000" algn="tl">
                    <a:srgbClr val="000000">
                      <a:alpha val="43137"/>
                    </a:srgbClr>
                  </a:outerShdw>
                </a:effectLst>
              </a:rPr>
              <a:t> de 0.582 kg/</a:t>
            </a:r>
            <a:r>
              <a:rPr lang="es-MX" sz="2400" dirty="0" err="1" smtClean="0">
                <a:effectLst>
                  <a:outerShdw blurRad="38100" dist="38100" dir="2700000" algn="tl">
                    <a:srgbClr val="000000">
                      <a:alpha val="43137"/>
                    </a:srgbClr>
                  </a:outerShdw>
                </a:effectLst>
              </a:rPr>
              <a:t>hab</a:t>
            </a:r>
            <a:r>
              <a:rPr lang="es-MX" sz="2400" dirty="0" smtClean="0">
                <a:effectLst>
                  <a:outerShdw blurRad="38100" dist="38100" dir="2700000" algn="tl">
                    <a:srgbClr val="000000">
                      <a:alpha val="43137"/>
                    </a:srgbClr>
                  </a:outerShdw>
                </a:effectLst>
              </a:rPr>
              <a:t>/día</a:t>
            </a:r>
            <a:endParaRPr lang="es-MX" sz="2400"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500166" y="500042"/>
          <a:ext cx="6429420" cy="3429024"/>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2 Conector recto"/>
          <p:cNvCxnSpPr/>
          <p:nvPr/>
        </p:nvCxnSpPr>
        <p:spPr bwMode="auto">
          <a:xfrm rot="16200000" flipH="1">
            <a:off x="-571536" y="2357430"/>
            <a:ext cx="3929090" cy="714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 name="3 Conector recto"/>
          <p:cNvCxnSpPr/>
          <p:nvPr/>
        </p:nvCxnSpPr>
        <p:spPr bwMode="auto">
          <a:xfrm>
            <a:off x="1428728" y="4357694"/>
            <a:ext cx="67866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4 Conector recto"/>
          <p:cNvCxnSpPr/>
          <p:nvPr/>
        </p:nvCxnSpPr>
        <p:spPr bwMode="auto">
          <a:xfrm>
            <a:off x="1357290" y="428604"/>
            <a:ext cx="6858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5 Conector recto"/>
          <p:cNvCxnSpPr/>
          <p:nvPr/>
        </p:nvCxnSpPr>
        <p:spPr bwMode="auto">
          <a:xfrm rot="5400000">
            <a:off x="6250793" y="2393149"/>
            <a:ext cx="39290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6 CuadroTexto"/>
          <p:cNvSpPr txBox="1"/>
          <p:nvPr/>
        </p:nvSpPr>
        <p:spPr>
          <a:xfrm>
            <a:off x="1428728" y="4357694"/>
            <a:ext cx="6786610" cy="338554"/>
          </a:xfrm>
          <a:prstGeom prst="rect">
            <a:avLst/>
          </a:prstGeom>
          <a:noFill/>
        </p:spPr>
        <p:txBody>
          <a:bodyPr wrap="square" rtlCol="0">
            <a:spAutoFit/>
          </a:bodyPr>
          <a:lstStyle/>
          <a:p>
            <a:r>
              <a:rPr lang="es-MX" sz="1600" i="1" dirty="0" smtClean="0"/>
              <a:t>Fuente: Elaboración propia proyecto: Actualización PGIRS 2004-2009</a:t>
            </a:r>
            <a:endParaRPr lang="es-MX" sz="1600" i="1" dirty="0"/>
          </a:p>
        </p:txBody>
      </p:sp>
      <p:sp>
        <p:nvSpPr>
          <p:cNvPr id="8" name="7 CuadroTexto"/>
          <p:cNvSpPr txBox="1"/>
          <p:nvPr/>
        </p:nvSpPr>
        <p:spPr>
          <a:xfrm>
            <a:off x="1500166" y="4857760"/>
            <a:ext cx="6572296" cy="1692771"/>
          </a:xfrm>
          <a:prstGeom prst="rect">
            <a:avLst/>
          </a:prstGeom>
          <a:solidFill>
            <a:srgbClr val="CCFF99"/>
          </a:solidFill>
          <a:effectLst>
            <a:innerShdw blurRad="114300">
              <a:prstClr val="black"/>
            </a:innerShdw>
          </a:effectLst>
        </p:spPr>
        <p:txBody>
          <a:bodyPr wrap="square" rtlCol="0">
            <a:spAutoFit/>
          </a:bodyPr>
          <a:lstStyle/>
          <a:p>
            <a:endParaRPr lang="es-MX" sz="2400" dirty="0" smtClean="0">
              <a:solidFill>
                <a:schemeClr val="bg2">
                  <a:lumMod val="50000"/>
                </a:schemeClr>
              </a:solidFill>
              <a:effectLst>
                <a:outerShdw blurRad="38100" dist="38100" dir="2700000" algn="tl">
                  <a:srgbClr val="000000">
                    <a:alpha val="43137"/>
                  </a:srgbClr>
                </a:outerShdw>
              </a:effectLst>
            </a:endParaRPr>
          </a:p>
          <a:p>
            <a:pPr algn="ctr"/>
            <a:r>
              <a:rPr lang="es-MX" sz="2400" dirty="0" smtClean="0">
                <a:solidFill>
                  <a:schemeClr val="bg2">
                    <a:lumMod val="50000"/>
                  </a:schemeClr>
                </a:solidFill>
                <a:effectLst>
                  <a:outerShdw blurRad="38100" dist="38100" dir="2700000" algn="tl">
                    <a:srgbClr val="000000">
                      <a:alpha val="43137"/>
                    </a:srgbClr>
                  </a:outerShdw>
                </a:effectLst>
              </a:rPr>
              <a:t> </a:t>
            </a:r>
            <a:r>
              <a:rPr lang="es-MX" sz="2800" dirty="0" smtClean="0">
                <a:solidFill>
                  <a:schemeClr val="accent6">
                    <a:lumMod val="75000"/>
                  </a:schemeClr>
                </a:solidFill>
                <a:effectLst>
                  <a:outerShdw blurRad="38100" dist="38100" dir="2700000" algn="tl">
                    <a:srgbClr val="000000">
                      <a:alpha val="43137"/>
                    </a:srgbClr>
                  </a:outerShdw>
                </a:effectLst>
              </a:rPr>
              <a:t>¡</a:t>
            </a:r>
            <a:r>
              <a:rPr lang="es-MX" sz="2400" dirty="0" smtClean="0">
                <a:solidFill>
                  <a:schemeClr val="bg2">
                    <a:lumMod val="50000"/>
                  </a:schemeClr>
                </a:solidFill>
                <a:effectLst>
                  <a:outerShdw blurRad="38100" dist="38100" dir="2700000" algn="tl">
                    <a:srgbClr val="000000">
                      <a:alpha val="43137"/>
                    </a:srgbClr>
                  </a:outerShdw>
                </a:effectLst>
              </a:rPr>
              <a:t>Para las </a:t>
            </a:r>
            <a:r>
              <a:rPr lang="es-MX" sz="2400" b="1" dirty="0" smtClean="0">
                <a:effectLst>
                  <a:outerShdw blurRad="38100" dist="38100" dir="2700000" algn="tl">
                    <a:srgbClr val="000000">
                      <a:alpha val="43137"/>
                    </a:srgbClr>
                  </a:outerShdw>
                </a:effectLst>
                <a:latin typeface="Calibri"/>
                <a:ea typeface="Calibri"/>
                <a:cs typeface="Times New Roman"/>
              </a:rPr>
              <a:t>8,192 </a:t>
            </a:r>
            <a:r>
              <a:rPr lang="es-MX" sz="2400" dirty="0" smtClean="0">
                <a:solidFill>
                  <a:schemeClr val="bg2">
                    <a:lumMod val="50000"/>
                  </a:schemeClr>
                </a:solidFill>
                <a:effectLst>
                  <a:outerShdw blurRad="38100" dist="38100" dir="2700000" algn="tl">
                    <a:srgbClr val="000000">
                      <a:alpha val="43137"/>
                    </a:srgbClr>
                  </a:outerShdw>
                </a:effectLst>
              </a:rPr>
              <a:t> ton/día, indispensable conocer el tipo de residuos que la componen</a:t>
            </a:r>
            <a:r>
              <a:rPr lang="es-MX" sz="2800" dirty="0" smtClean="0">
                <a:solidFill>
                  <a:schemeClr val="accent6">
                    <a:lumMod val="75000"/>
                  </a:schemeClr>
                </a:solidFill>
                <a:effectLst>
                  <a:outerShdw blurRad="38100" dist="38100" dir="2700000" algn="tl">
                    <a:srgbClr val="000000">
                      <a:alpha val="43137"/>
                    </a:srgbClr>
                  </a:outerShdw>
                </a:effectLst>
              </a:rPr>
              <a:t>!</a:t>
            </a:r>
            <a:endParaRPr lang="es-MX" sz="2800" dirty="0" smtClean="0">
              <a:solidFill>
                <a:schemeClr val="accent6">
                  <a:lumMod val="75000"/>
                </a:schemeClr>
              </a:solidFill>
              <a:effectLst>
                <a:outerShdw blurRad="38100" dist="38100" dir="2700000" algn="tl">
                  <a:srgbClr val="000000">
                    <a:alpha val="43137"/>
                  </a:srgbClr>
                </a:outerShdw>
              </a:effectLst>
              <a:latin typeface="Calibri"/>
              <a:ea typeface="Calibri"/>
              <a:cs typeface="Times New Roman"/>
            </a:endParaRPr>
          </a:p>
          <a:p>
            <a:pPr algn="ctr"/>
            <a:r>
              <a:rPr lang="es-MX" sz="2400" dirty="0" smtClean="0">
                <a:solidFill>
                  <a:schemeClr val="bg2">
                    <a:lumMod val="50000"/>
                  </a:schemeClr>
                </a:solidFill>
                <a:effectLst>
                  <a:outerShdw blurRad="38100" dist="38100" dir="2700000" algn="tl">
                    <a:srgbClr val="000000">
                      <a:alpha val="43137"/>
                    </a:srgbClr>
                  </a:outerShdw>
                </a:effectLst>
              </a:rPr>
              <a:t>    </a:t>
            </a:r>
            <a:endParaRPr lang="es-MX" sz="2400" dirty="0">
              <a:solidFill>
                <a:schemeClr val="bg2">
                  <a:lumMod val="50000"/>
                </a:schemeClr>
              </a:solidFill>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2643182"/>
            <a:ext cx="7572428" cy="954107"/>
          </a:xfrm>
          <a:prstGeom prst="rect">
            <a:avLst/>
          </a:prstGeom>
          <a:noFill/>
        </p:spPr>
        <p:txBody>
          <a:bodyPr wrap="square" rtlCol="0">
            <a:spAutoFit/>
          </a:bodyPr>
          <a:lstStyle/>
          <a:p>
            <a:pPr algn="ctr"/>
            <a:r>
              <a:rPr lang="es-MX" sz="2800" dirty="0" smtClean="0">
                <a:effectLst>
                  <a:outerShdw blurRad="38100" dist="38100" dir="2700000" algn="tl">
                    <a:srgbClr val="000000">
                      <a:alpha val="43137"/>
                    </a:srgbClr>
                  </a:outerShdw>
                </a:effectLst>
                <a:latin typeface="+mn-lt"/>
              </a:rPr>
              <a:t>Flujo de residuos sólidos en el D.F., 2008 (toneladas/día).</a:t>
            </a:r>
            <a:endParaRPr lang="es-MX" sz="28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Flujo de residuos 2DA"/>
          <p:cNvPicPr>
            <a:picLocks noChangeAspect="1" noChangeArrowheads="1"/>
          </p:cNvPicPr>
          <p:nvPr/>
        </p:nvPicPr>
        <p:blipFill>
          <a:blip r:embed="rId2" cstate="print"/>
          <a:srcRect t="5923"/>
          <a:stretch>
            <a:fillRect/>
          </a:stretch>
        </p:blipFill>
        <p:spPr bwMode="auto">
          <a:xfrm>
            <a:off x="500034" y="428604"/>
            <a:ext cx="8256588" cy="5473700"/>
          </a:xfrm>
          <a:prstGeom prst="rect">
            <a:avLst/>
          </a:prstGeom>
          <a:noFill/>
          <a:ln w="9525">
            <a:noFill/>
            <a:miter lim="800000"/>
            <a:headEnd/>
            <a:tailEnd/>
          </a:ln>
        </p:spPr>
      </p:pic>
      <p:sp>
        <p:nvSpPr>
          <p:cNvPr id="3" name="2 CuadroTexto"/>
          <p:cNvSpPr txBox="1"/>
          <p:nvPr/>
        </p:nvSpPr>
        <p:spPr>
          <a:xfrm>
            <a:off x="1142976" y="5857892"/>
            <a:ext cx="7215238" cy="830997"/>
          </a:xfrm>
          <a:prstGeom prst="rect">
            <a:avLst/>
          </a:prstGeom>
          <a:noFill/>
        </p:spPr>
        <p:txBody>
          <a:bodyPr wrap="square" rtlCol="0">
            <a:spAutoFit/>
          </a:bodyPr>
          <a:lstStyle/>
          <a:p>
            <a:pPr algn="ctr"/>
            <a:r>
              <a:rPr lang="es-MX" sz="1600" b="1" dirty="0" smtClean="0">
                <a:latin typeface="+mn-lt"/>
              </a:rPr>
              <a:t>Diagrama de Flujo de Residuos Sólidos en el Distrito Federal, 2008</a:t>
            </a:r>
            <a:endParaRPr lang="es-MX" sz="1600" dirty="0" smtClean="0">
              <a:latin typeface="+mn-lt"/>
            </a:endParaRPr>
          </a:p>
          <a:p>
            <a:pPr algn="ctr"/>
            <a:r>
              <a:rPr lang="es-ES" sz="1600" dirty="0" smtClean="0">
                <a:latin typeface="+mn-lt"/>
              </a:rPr>
              <a:t>Fuente: SMA, SOS-2008</a:t>
            </a:r>
            <a:endParaRPr lang="es-MX" sz="1600" dirty="0" smtClean="0">
              <a:latin typeface="+mn-lt"/>
            </a:endParaRPr>
          </a:p>
          <a:p>
            <a:pPr algn="ctr"/>
            <a:endParaRPr lang="es-MX" sz="1600" dirty="0">
              <a:latin typeface="+mn-lt"/>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cstate="print"/>
          <a:srcRect/>
          <a:stretch>
            <a:fillRect/>
          </a:stretch>
        </p:blipFill>
        <p:spPr bwMode="auto">
          <a:xfrm>
            <a:off x="928662" y="1000108"/>
            <a:ext cx="7473950" cy="4267200"/>
          </a:xfrm>
          <a:prstGeom prst="rect">
            <a:avLst/>
          </a:prstGeom>
          <a:noFill/>
          <a:ln w="9525">
            <a:noFill/>
            <a:miter lim="800000"/>
            <a:headEnd/>
            <a:tailEnd/>
          </a:ln>
        </p:spPr>
      </p:pic>
      <p:sp>
        <p:nvSpPr>
          <p:cNvPr id="3" name="2 CuadroTexto"/>
          <p:cNvSpPr txBox="1"/>
          <p:nvPr/>
        </p:nvSpPr>
        <p:spPr>
          <a:xfrm>
            <a:off x="714348" y="5429264"/>
            <a:ext cx="7715304" cy="830997"/>
          </a:xfrm>
          <a:prstGeom prst="rect">
            <a:avLst/>
          </a:prstGeom>
          <a:noFill/>
        </p:spPr>
        <p:txBody>
          <a:bodyPr wrap="square" rtlCol="0">
            <a:spAutoFit/>
          </a:bodyPr>
          <a:lstStyle/>
          <a:p>
            <a:pPr algn="ctr"/>
            <a:r>
              <a:rPr lang="es-MX" sz="1600" b="1" dirty="0" smtClean="0">
                <a:latin typeface="+mn-lt"/>
              </a:rPr>
              <a:t>Diagrama de Flujo de los Residuos de la Construcción,  2008</a:t>
            </a:r>
            <a:endParaRPr lang="es-MX" sz="1600" dirty="0" smtClean="0">
              <a:latin typeface="+mn-lt"/>
            </a:endParaRPr>
          </a:p>
          <a:p>
            <a:pPr algn="ctr"/>
            <a:r>
              <a:rPr lang="es-ES" sz="1600" dirty="0" smtClean="0">
                <a:latin typeface="+mn-lt"/>
              </a:rPr>
              <a:t>Fuente: CIIEMAD-IPN, 2009</a:t>
            </a:r>
            <a:endParaRPr lang="es-MX" sz="1600" dirty="0" smtClean="0">
              <a:latin typeface="+mn-lt"/>
            </a:endParaRPr>
          </a:p>
          <a:p>
            <a:pPr algn="ctr"/>
            <a:endParaRPr lang="es-MX" sz="1600"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28662" y="714356"/>
            <a:ext cx="7562872" cy="762000"/>
          </a:xfrm>
        </p:spPr>
        <p:txBody>
          <a:bodyPr/>
          <a:lstStyle/>
          <a:p>
            <a:r>
              <a:rPr lang="en-US" dirty="0" smtClean="0"/>
              <a:t>Contenido:</a:t>
            </a:r>
            <a:endParaRPr lang="en-US" dirty="0"/>
          </a:p>
        </p:txBody>
      </p:sp>
      <p:sp>
        <p:nvSpPr>
          <p:cNvPr id="94211" name="Rectangle 3"/>
          <p:cNvSpPr>
            <a:spLocks noGrp="1" noChangeArrowheads="1"/>
          </p:cNvSpPr>
          <p:nvPr>
            <p:ph type="body" idx="1"/>
          </p:nvPr>
        </p:nvSpPr>
        <p:spPr>
          <a:xfrm>
            <a:off x="1071538" y="2500306"/>
            <a:ext cx="7543800" cy="2143140"/>
          </a:xfrm>
        </p:spPr>
        <p:txBody>
          <a:bodyPr/>
          <a:lstStyle/>
          <a:p>
            <a:pPr algn="just">
              <a:buNone/>
            </a:pPr>
            <a:r>
              <a:rPr lang="es-MX" sz="2200" dirty="0" smtClean="0">
                <a:effectLst>
                  <a:outerShdw blurRad="38100" dist="38100" dir="2700000" algn="tl">
                    <a:srgbClr val="000000">
                      <a:alpha val="43137"/>
                    </a:srgbClr>
                  </a:outerShdw>
                </a:effectLst>
              </a:rPr>
              <a:t>Tema 1. Diagnóstico del manejo de  los residuos  sólidos urbanos en el   	Distrito Federal.</a:t>
            </a:r>
          </a:p>
          <a:p>
            <a:pPr algn="just">
              <a:buNone/>
            </a:pPr>
            <a:endParaRPr lang="es-MX" sz="2200" dirty="0">
              <a:effectLst>
                <a:outerShdw blurRad="38100" dist="38100" dir="2700000" algn="tl">
                  <a:srgbClr val="000000">
                    <a:alpha val="43137"/>
                  </a:srgbClr>
                </a:outerShdw>
              </a:effectLst>
            </a:endParaRPr>
          </a:p>
          <a:p>
            <a:pPr algn="just">
              <a:buNone/>
            </a:pPr>
            <a:endParaRPr lang="es-MX" sz="2200" dirty="0" smtClean="0">
              <a:effectLst>
                <a:outerShdw blurRad="38100" dist="38100" dir="2700000" algn="tl">
                  <a:srgbClr val="000000">
                    <a:alpha val="43137"/>
                  </a:srgbClr>
                </a:outerShdw>
              </a:effectLst>
            </a:endParaRPr>
          </a:p>
          <a:p>
            <a:pPr algn="just">
              <a:buNone/>
            </a:pPr>
            <a:r>
              <a:rPr lang="es-MX" sz="2200" dirty="0" smtClean="0">
                <a:effectLst>
                  <a:outerShdw blurRad="38100" dist="38100" dir="2700000" algn="tl">
                    <a:srgbClr val="000000">
                      <a:alpha val="43137"/>
                    </a:srgbClr>
                  </a:outerShdw>
                </a:effectLst>
              </a:rPr>
              <a:t>Tema 2. Legislación ambiental vigente en materia de residuos sólidos.</a:t>
            </a:r>
            <a:endParaRPr lang="es-MX" sz="2200"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2643182"/>
            <a:ext cx="7572428" cy="954107"/>
          </a:xfrm>
          <a:prstGeom prst="rect">
            <a:avLst/>
          </a:prstGeom>
          <a:noFill/>
        </p:spPr>
        <p:txBody>
          <a:bodyPr wrap="square" rtlCol="0">
            <a:spAutoFit/>
          </a:bodyPr>
          <a:lstStyle/>
          <a:p>
            <a:pPr algn="ctr"/>
            <a:r>
              <a:rPr lang="es-MX" sz="2800" dirty="0" smtClean="0">
                <a:effectLst>
                  <a:outerShdw blurRad="38100" dist="38100" dir="2700000" algn="tl">
                    <a:srgbClr val="000000">
                      <a:alpha val="43137"/>
                    </a:srgbClr>
                  </a:outerShdw>
                </a:effectLst>
                <a:latin typeface="+mn-lt"/>
              </a:rPr>
              <a:t>Infraestructura para el manejo de los residuos sólidos </a:t>
            </a:r>
          </a:p>
          <a:p>
            <a:pPr algn="ctr"/>
            <a:r>
              <a:rPr lang="es-MX" sz="2800" dirty="0" smtClean="0">
                <a:effectLst>
                  <a:outerShdw blurRad="38100" dist="38100" dir="2700000" algn="tl">
                    <a:srgbClr val="000000">
                      <a:alpha val="43137"/>
                    </a:srgbClr>
                  </a:outerShdw>
                </a:effectLst>
                <a:latin typeface="+mn-lt"/>
              </a:rPr>
              <a:t>en el D.F.</a:t>
            </a:r>
            <a:endParaRPr lang="es-MX" sz="28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pa_df_color(1)"/>
          <p:cNvPicPr>
            <a:picLocks noChangeAspect="1" noChangeArrowheads="1"/>
          </p:cNvPicPr>
          <p:nvPr/>
        </p:nvPicPr>
        <p:blipFill>
          <a:blip r:embed="rId2" cstate="print">
            <a:lum bright="46000" contrast="-64000"/>
          </a:blip>
          <a:srcRect/>
          <a:stretch>
            <a:fillRect/>
          </a:stretch>
        </p:blipFill>
        <p:spPr bwMode="auto">
          <a:xfrm>
            <a:off x="0" y="2565400"/>
            <a:ext cx="3100388" cy="3816350"/>
          </a:xfrm>
          <a:prstGeom prst="rect">
            <a:avLst/>
          </a:prstGeom>
          <a:noFill/>
          <a:ln w="9525">
            <a:noFill/>
            <a:miter lim="800000"/>
            <a:headEnd/>
            <a:tailEnd/>
          </a:ln>
        </p:spPr>
      </p:pic>
      <p:sp>
        <p:nvSpPr>
          <p:cNvPr id="3" name="2 CuadroTexto"/>
          <p:cNvSpPr txBox="1"/>
          <p:nvPr/>
        </p:nvSpPr>
        <p:spPr>
          <a:xfrm>
            <a:off x="1331913" y="765175"/>
            <a:ext cx="6000750" cy="396875"/>
          </a:xfrm>
          <a:prstGeom prst="rect">
            <a:avLst/>
          </a:prstGeom>
          <a:noFill/>
        </p:spPr>
        <p:txBody>
          <a:bodyPr>
            <a:spAutoFit/>
          </a:bodyPr>
          <a:lstStyle/>
          <a:p>
            <a:pPr>
              <a:defRPr/>
            </a:pPr>
            <a:r>
              <a:rPr lang="es-MX" sz="2000" dirty="0">
                <a:solidFill>
                  <a:schemeClr val="accent3">
                    <a:lumMod val="50000"/>
                  </a:schemeClr>
                </a:solidFill>
                <a:effectLst>
                  <a:outerShdw blurRad="38100" dist="38100" dir="2700000" algn="tl">
                    <a:srgbClr val="000000">
                      <a:alpha val="43137"/>
                    </a:srgbClr>
                  </a:outerShdw>
                </a:effectLst>
                <a:latin typeface="Arial" charset="0"/>
                <a:cs typeface="Arial" charset="0"/>
              </a:rPr>
              <a:t>Infraestructura (recolección)</a:t>
            </a:r>
          </a:p>
        </p:txBody>
      </p:sp>
      <p:graphicFrame>
        <p:nvGraphicFramePr>
          <p:cNvPr id="4" name="3 Tabla"/>
          <p:cNvGraphicFramePr>
            <a:graphicFrameLocks noGrp="1"/>
          </p:cNvGraphicFramePr>
          <p:nvPr/>
        </p:nvGraphicFramePr>
        <p:xfrm>
          <a:off x="2285982" y="1357297"/>
          <a:ext cx="6357983" cy="2571782"/>
        </p:xfrm>
        <a:graphic>
          <a:graphicData uri="http://schemas.openxmlformats.org/drawingml/2006/table">
            <a:tbl>
              <a:tblPr/>
              <a:tblGrid>
                <a:gridCol w="977283"/>
                <a:gridCol w="939788"/>
                <a:gridCol w="1519325"/>
                <a:gridCol w="1636386"/>
                <a:gridCol w="1285201"/>
              </a:tblGrid>
              <a:tr h="734795">
                <a:tc>
                  <a:txBody>
                    <a:bodyPr/>
                    <a:lstStyle/>
                    <a:p>
                      <a:pPr>
                        <a:lnSpc>
                          <a:spcPct val="115000"/>
                        </a:lnSpc>
                        <a:spcAft>
                          <a:spcPts val="0"/>
                        </a:spcAft>
                      </a:pPr>
                      <a:r>
                        <a:rPr lang="es-MX" sz="1400" b="1" dirty="0">
                          <a:solidFill>
                            <a:srgbClr val="000000"/>
                          </a:solidFill>
                          <a:latin typeface="Calibri"/>
                          <a:ea typeface="Times New Roman"/>
                          <a:cs typeface="Times New Roman"/>
                        </a:rPr>
                        <a:t>Barrido</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b="1" dirty="0">
                          <a:solidFill>
                            <a:srgbClr val="000000"/>
                          </a:solidFill>
                          <a:latin typeface="Calibri"/>
                          <a:ea typeface="Times New Roman"/>
                          <a:cs typeface="Times New Roman"/>
                        </a:rPr>
                        <a:t>Personal</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b="1">
                          <a:solidFill>
                            <a:srgbClr val="000000"/>
                          </a:solidFill>
                          <a:latin typeface="Calibri"/>
                          <a:ea typeface="Times New Roman"/>
                          <a:cs typeface="Times New Roman"/>
                        </a:rPr>
                        <a:t>Salario mensual</a:t>
                      </a:r>
                      <a:endParaRPr lang="es-MX" sz="1400">
                        <a:latin typeface="Calibri"/>
                        <a:ea typeface="Calibri"/>
                        <a:cs typeface="Times New Roman"/>
                      </a:endParaRPr>
                    </a:p>
                    <a:p>
                      <a:pPr>
                        <a:lnSpc>
                          <a:spcPct val="115000"/>
                        </a:lnSpc>
                        <a:spcAft>
                          <a:spcPts val="0"/>
                        </a:spcAft>
                      </a:pPr>
                      <a:r>
                        <a:rPr lang="es-MX" sz="1400" b="1">
                          <a:solidFill>
                            <a:srgbClr val="000000"/>
                          </a:solidFill>
                          <a:latin typeface="Calibri"/>
                          <a:ea typeface="Times New Roman"/>
                          <a:cs typeface="Times New Roman"/>
                        </a:rPr>
                        <a:t>( $/pers) ( M.N.)</a:t>
                      </a:r>
                      <a:endParaRPr lang="es-MX" sz="14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b="1">
                          <a:solidFill>
                            <a:srgbClr val="000000"/>
                          </a:solidFill>
                          <a:latin typeface="Calibri"/>
                          <a:ea typeface="Times New Roman"/>
                          <a:cs typeface="Times New Roman"/>
                        </a:rPr>
                        <a:t>Cobertura (km/día)</a:t>
                      </a:r>
                      <a:endParaRPr lang="es-MX" sz="14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b="1">
                          <a:solidFill>
                            <a:srgbClr val="000000"/>
                          </a:solidFill>
                          <a:latin typeface="Calibri"/>
                          <a:ea typeface="Times New Roman"/>
                          <a:cs typeface="Times New Roman"/>
                        </a:rPr>
                        <a:t>Costos ($/km) (M.N.)</a:t>
                      </a:r>
                      <a:endParaRPr lang="es-MX" sz="14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734795">
                <a:tc>
                  <a:txBody>
                    <a:bodyPr/>
                    <a:lstStyle/>
                    <a:p>
                      <a:pPr>
                        <a:lnSpc>
                          <a:spcPct val="115000"/>
                        </a:lnSpc>
                        <a:spcAft>
                          <a:spcPts val="0"/>
                        </a:spcAft>
                      </a:pPr>
                      <a:r>
                        <a:rPr lang="es-MX" sz="1400" b="1">
                          <a:solidFill>
                            <a:srgbClr val="000000"/>
                          </a:solidFill>
                          <a:latin typeface="Calibri"/>
                          <a:ea typeface="Times New Roman"/>
                          <a:cs typeface="Times New Roman"/>
                        </a:rPr>
                        <a:t>Mecánico</a:t>
                      </a:r>
                      <a:endParaRPr lang="es-MX" sz="14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MX" sz="1400" dirty="0">
                          <a:solidFill>
                            <a:srgbClr val="000000"/>
                          </a:solidFill>
                          <a:latin typeface="Calibri"/>
                          <a:ea typeface="Times New Roman"/>
                          <a:cs typeface="Times New Roman"/>
                        </a:rPr>
                        <a:t>198</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MX" sz="1400" dirty="0">
                          <a:solidFill>
                            <a:srgbClr val="000000"/>
                          </a:solidFill>
                          <a:latin typeface="Calibri"/>
                          <a:ea typeface="Times New Roman"/>
                          <a:cs typeface="Times New Roman"/>
                        </a:rPr>
                        <a:t>3000-6400  B</a:t>
                      </a:r>
                      <a:endParaRPr lang="es-MX" sz="1400" dirty="0">
                        <a:latin typeface="Calibri"/>
                        <a:ea typeface="Calibri"/>
                        <a:cs typeface="Times New Roman"/>
                      </a:endParaRPr>
                    </a:p>
                    <a:p>
                      <a:pPr>
                        <a:lnSpc>
                          <a:spcPct val="115000"/>
                        </a:lnSpc>
                        <a:spcAft>
                          <a:spcPts val="0"/>
                        </a:spcAft>
                      </a:pPr>
                      <a:r>
                        <a:rPr lang="es-MX" sz="1400" dirty="0">
                          <a:solidFill>
                            <a:srgbClr val="000000"/>
                          </a:solidFill>
                          <a:latin typeface="Calibri"/>
                          <a:ea typeface="Times New Roman"/>
                          <a:cs typeface="Times New Roman"/>
                        </a:rPr>
                        <a:t>2000-2400  T</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MX" sz="1400" dirty="0" smtClean="0">
                          <a:solidFill>
                            <a:srgbClr val="000000"/>
                          </a:solidFill>
                          <a:latin typeface="Calibri"/>
                          <a:ea typeface="Times New Roman"/>
                          <a:cs typeface="Times New Roman"/>
                        </a:rPr>
                        <a:t>2700</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MX" sz="1400">
                          <a:solidFill>
                            <a:srgbClr val="000000"/>
                          </a:solidFill>
                          <a:latin typeface="Calibri"/>
                          <a:ea typeface="Times New Roman"/>
                          <a:cs typeface="Times New Roman"/>
                        </a:rPr>
                        <a:t>20-500</a:t>
                      </a:r>
                      <a:endParaRPr lang="es-MX" sz="14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102192">
                <a:tc>
                  <a:txBody>
                    <a:bodyPr/>
                    <a:lstStyle/>
                    <a:p>
                      <a:pPr>
                        <a:lnSpc>
                          <a:spcPct val="115000"/>
                        </a:lnSpc>
                        <a:spcAft>
                          <a:spcPts val="0"/>
                        </a:spcAft>
                      </a:pPr>
                      <a:r>
                        <a:rPr lang="es-MX" sz="1400" b="1">
                          <a:solidFill>
                            <a:srgbClr val="000000"/>
                          </a:solidFill>
                          <a:latin typeface="Calibri"/>
                          <a:ea typeface="Times New Roman"/>
                          <a:cs typeface="Times New Roman"/>
                        </a:rPr>
                        <a:t>Manual</a:t>
                      </a:r>
                      <a:endParaRPr lang="es-MX" sz="14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Times New Roman"/>
                        </a:rPr>
                        <a:t>5317</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a:solidFill>
                            <a:srgbClr val="000000"/>
                          </a:solidFill>
                          <a:latin typeface="Calibri"/>
                          <a:ea typeface="Times New Roman"/>
                          <a:cs typeface="Times New Roman"/>
                        </a:rPr>
                        <a:t>3000-4800  B</a:t>
                      </a:r>
                      <a:endParaRPr lang="es-MX" sz="1400">
                        <a:latin typeface="Calibri"/>
                        <a:ea typeface="Calibri"/>
                        <a:cs typeface="Times New Roman"/>
                      </a:endParaRPr>
                    </a:p>
                    <a:p>
                      <a:pPr>
                        <a:lnSpc>
                          <a:spcPct val="115000"/>
                        </a:lnSpc>
                        <a:spcAft>
                          <a:spcPts val="0"/>
                        </a:spcAft>
                      </a:pPr>
                      <a:r>
                        <a:rPr lang="es-MX" sz="1400">
                          <a:solidFill>
                            <a:srgbClr val="000000"/>
                          </a:solidFill>
                          <a:latin typeface="Calibri"/>
                          <a:ea typeface="Times New Roman"/>
                          <a:cs typeface="Times New Roman"/>
                        </a:rPr>
                        <a:t>2000-2500  T </a:t>
                      </a:r>
                      <a:endParaRPr lang="es-MX" sz="1400">
                        <a:latin typeface="Calibri"/>
                        <a:ea typeface="Calibri"/>
                        <a:cs typeface="Times New Roman"/>
                      </a:endParaRPr>
                    </a:p>
                    <a:p>
                      <a:pPr>
                        <a:lnSpc>
                          <a:spcPct val="115000"/>
                        </a:lnSpc>
                        <a:spcAft>
                          <a:spcPts val="0"/>
                        </a:spcAft>
                      </a:pPr>
                      <a:r>
                        <a:rPr lang="es-MX" sz="1400">
                          <a:solidFill>
                            <a:srgbClr val="000000"/>
                          </a:solidFill>
                          <a:latin typeface="Calibri"/>
                          <a:ea typeface="Times New Roman"/>
                          <a:cs typeface="Times New Roman"/>
                        </a:rPr>
                        <a:t>1000-1400  V</a:t>
                      </a:r>
                      <a:endParaRPr lang="es-MX" sz="14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alibri"/>
                          <a:ea typeface="Times New Roman"/>
                          <a:cs typeface="Times New Roman"/>
                        </a:rPr>
                        <a:t>13835</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alibri"/>
                          <a:ea typeface="Times New Roman"/>
                          <a:cs typeface="Times New Roman"/>
                        </a:rPr>
                        <a:t>20-1400</a:t>
                      </a:r>
                      <a:endParaRPr lang="es-MX" sz="14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5" name="8 CuadroTexto"/>
          <p:cNvSpPr txBox="1">
            <a:spLocks noChangeArrowheads="1"/>
          </p:cNvSpPr>
          <p:nvPr/>
        </p:nvSpPr>
        <p:spPr bwMode="auto">
          <a:xfrm>
            <a:off x="2786063" y="3929063"/>
            <a:ext cx="5786437" cy="304800"/>
          </a:xfrm>
          <a:prstGeom prst="rect">
            <a:avLst/>
          </a:prstGeom>
          <a:noFill/>
          <a:ln w="9525">
            <a:noFill/>
            <a:miter lim="800000"/>
            <a:headEnd/>
            <a:tailEnd/>
          </a:ln>
        </p:spPr>
        <p:txBody>
          <a:bodyPr>
            <a:spAutoFit/>
          </a:bodyPr>
          <a:lstStyle/>
          <a:p>
            <a:r>
              <a:rPr lang="es-MX" sz="1400" i="1"/>
              <a:t>Fuente: Elaboración propia proyecto: Actualización PGIRS.2004-2009</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179763" y="214313"/>
            <a:ext cx="3984625" cy="396875"/>
          </a:xfrm>
          <a:prstGeom prst="rect">
            <a:avLst/>
          </a:prstGeom>
          <a:noFill/>
        </p:spPr>
        <p:txBody>
          <a:bodyPr>
            <a:spAutoFit/>
          </a:bodyPr>
          <a:lstStyle/>
          <a:p>
            <a:pPr>
              <a:defRPr/>
            </a:pPr>
            <a:r>
              <a:rPr lang="es-MX" sz="2000" dirty="0">
                <a:solidFill>
                  <a:schemeClr val="accent3">
                    <a:lumMod val="50000"/>
                  </a:schemeClr>
                </a:solidFill>
                <a:effectLst>
                  <a:outerShdw blurRad="38100" dist="38100" dir="2700000" algn="tl">
                    <a:srgbClr val="000000">
                      <a:alpha val="43137"/>
                    </a:srgbClr>
                  </a:outerShdw>
                </a:effectLst>
                <a:latin typeface="Arial" charset="0"/>
                <a:cs typeface="Arial" charset="0"/>
              </a:rPr>
              <a:t>Infraestructura (transferencia)</a:t>
            </a:r>
          </a:p>
        </p:txBody>
      </p:sp>
      <p:pic>
        <p:nvPicPr>
          <p:cNvPr id="4" name="Picture 4"/>
          <p:cNvPicPr>
            <a:picLocks noChangeAspect="1" noChangeArrowheads="1"/>
          </p:cNvPicPr>
          <p:nvPr/>
        </p:nvPicPr>
        <p:blipFill>
          <a:blip r:embed="rId2" cstate="print"/>
          <a:srcRect l="27174" t="28354" r="37982" b="14958"/>
          <a:stretch>
            <a:fillRect/>
          </a:stretch>
        </p:blipFill>
        <p:spPr bwMode="auto">
          <a:xfrm>
            <a:off x="2071670" y="642918"/>
            <a:ext cx="5595956" cy="5690164"/>
          </a:xfrm>
          <a:prstGeom prst="rect">
            <a:avLst/>
          </a:prstGeom>
          <a:noFill/>
          <a:ln w="9525">
            <a:noFill/>
            <a:miter lim="800000"/>
            <a:headEnd/>
            <a:tailEnd/>
          </a:ln>
        </p:spPr>
      </p:pic>
      <p:sp>
        <p:nvSpPr>
          <p:cNvPr id="5" name="8 CuadroTexto"/>
          <p:cNvSpPr txBox="1">
            <a:spLocks noChangeArrowheads="1"/>
          </p:cNvSpPr>
          <p:nvPr/>
        </p:nvSpPr>
        <p:spPr bwMode="auto">
          <a:xfrm>
            <a:off x="2143108" y="6215082"/>
            <a:ext cx="5786437" cy="276225"/>
          </a:xfrm>
          <a:prstGeom prst="rect">
            <a:avLst/>
          </a:prstGeom>
          <a:noFill/>
          <a:ln w="9525">
            <a:noFill/>
            <a:miter lim="800000"/>
            <a:headEnd/>
            <a:tailEnd/>
          </a:ln>
        </p:spPr>
        <p:txBody>
          <a:bodyPr>
            <a:spAutoFit/>
          </a:bodyPr>
          <a:lstStyle/>
          <a:p>
            <a:r>
              <a:rPr lang="es-MX" sz="1200" i="1" dirty="0"/>
              <a:t>Fuente: Elaboración propia proyecto: Actualización PGIRS.2004-2009</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6375" y="439738"/>
            <a:ext cx="6000750" cy="396875"/>
          </a:xfrm>
          <a:prstGeom prst="rect">
            <a:avLst/>
          </a:prstGeom>
          <a:noFill/>
        </p:spPr>
        <p:txBody>
          <a:bodyPr>
            <a:spAutoFit/>
          </a:bodyPr>
          <a:lstStyle/>
          <a:p>
            <a:pPr>
              <a:defRPr/>
            </a:pPr>
            <a:r>
              <a:rPr lang="es-MX" sz="2000" dirty="0">
                <a:solidFill>
                  <a:schemeClr val="accent3">
                    <a:lumMod val="50000"/>
                  </a:schemeClr>
                </a:solidFill>
                <a:effectLst>
                  <a:outerShdw blurRad="38100" dist="38100" dir="2700000" algn="tl">
                    <a:srgbClr val="000000">
                      <a:alpha val="43137"/>
                    </a:srgbClr>
                  </a:outerShdw>
                </a:effectLst>
                <a:latin typeface="Arial" charset="0"/>
                <a:cs typeface="Arial" charset="0"/>
              </a:rPr>
              <a:t>Infraestructura (selección)</a:t>
            </a:r>
          </a:p>
        </p:txBody>
      </p:sp>
      <p:pic>
        <p:nvPicPr>
          <p:cNvPr id="3" name="Picture 2"/>
          <p:cNvPicPr>
            <a:picLocks noChangeAspect="1" noChangeArrowheads="1"/>
          </p:cNvPicPr>
          <p:nvPr/>
        </p:nvPicPr>
        <p:blipFill>
          <a:blip r:embed="rId2" cstate="print">
            <a:lum contrast="12000"/>
          </a:blip>
          <a:srcRect l="15089" t="8511" r="14571" b="67618"/>
          <a:stretch>
            <a:fillRect/>
          </a:stretch>
        </p:blipFill>
        <p:spPr bwMode="auto">
          <a:xfrm>
            <a:off x="1403350" y="4292600"/>
            <a:ext cx="6213475" cy="1285875"/>
          </a:xfrm>
          <a:prstGeom prst="rect">
            <a:avLst/>
          </a:prstGeom>
          <a:noFill/>
          <a:ln w="38100" cmpd="dbl">
            <a:noFill/>
            <a:miter lim="800000"/>
            <a:headEnd/>
            <a:tailEnd/>
          </a:ln>
        </p:spPr>
      </p:pic>
      <p:pic>
        <p:nvPicPr>
          <p:cNvPr id="4" name="Picture 7"/>
          <p:cNvPicPr>
            <a:picLocks noChangeAspect="1" noChangeArrowheads="1"/>
          </p:cNvPicPr>
          <p:nvPr/>
        </p:nvPicPr>
        <p:blipFill>
          <a:blip r:embed="rId3" cstate="print"/>
          <a:srcRect l="27658" t="33466" r="27808" b="42865"/>
          <a:stretch>
            <a:fillRect/>
          </a:stretch>
        </p:blipFill>
        <p:spPr bwMode="auto">
          <a:xfrm>
            <a:off x="611188" y="1268413"/>
            <a:ext cx="7704137" cy="2530475"/>
          </a:xfrm>
          <a:prstGeom prst="rect">
            <a:avLst/>
          </a:prstGeom>
          <a:noFill/>
          <a:ln w="9525">
            <a:noFill/>
            <a:miter lim="800000"/>
            <a:headEnd/>
            <a:tailEnd/>
          </a:ln>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CuadroTexto"/>
          <p:cNvSpPr txBox="1">
            <a:spLocks noChangeArrowheads="1"/>
          </p:cNvSpPr>
          <p:nvPr/>
        </p:nvSpPr>
        <p:spPr bwMode="auto">
          <a:xfrm>
            <a:off x="1000100" y="6334125"/>
            <a:ext cx="7526337" cy="523875"/>
          </a:xfrm>
          <a:prstGeom prst="rect">
            <a:avLst/>
          </a:prstGeom>
          <a:noFill/>
          <a:ln w="9525">
            <a:noFill/>
            <a:miter lim="800000"/>
            <a:headEnd/>
            <a:tailEnd/>
          </a:ln>
        </p:spPr>
        <p:txBody>
          <a:bodyPr>
            <a:spAutoFit/>
          </a:bodyPr>
          <a:lstStyle/>
          <a:p>
            <a:r>
              <a:rPr lang="es-MX" sz="1400" i="1" dirty="0"/>
              <a:t>Fuente: Elaboración propia proyecto: Actualización PGIRS.2004-2009; a partir de datos reportados por la SOS, SMA y Delegaciones.</a:t>
            </a:r>
          </a:p>
        </p:txBody>
      </p:sp>
      <p:sp>
        <p:nvSpPr>
          <p:cNvPr id="3" name="2 CuadroTexto"/>
          <p:cNvSpPr txBox="1"/>
          <p:nvPr/>
        </p:nvSpPr>
        <p:spPr>
          <a:xfrm>
            <a:off x="714375" y="71438"/>
            <a:ext cx="6000750" cy="396875"/>
          </a:xfrm>
          <a:prstGeom prst="rect">
            <a:avLst/>
          </a:prstGeom>
          <a:noFill/>
        </p:spPr>
        <p:txBody>
          <a:bodyPr>
            <a:spAutoFit/>
          </a:bodyPr>
          <a:lstStyle/>
          <a:p>
            <a:pPr>
              <a:defRPr/>
            </a:pPr>
            <a:r>
              <a:rPr lang="es-MX" sz="2000" dirty="0">
                <a:solidFill>
                  <a:schemeClr val="accent3">
                    <a:lumMod val="50000"/>
                  </a:schemeClr>
                </a:solidFill>
                <a:effectLst>
                  <a:outerShdw blurRad="38100" dist="38100" dir="2700000" algn="tl">
                    <a:srgbClr val="000000">
                      <a:alpha val="43137"/>
                    </a:srgbClr>
                  </a:outerShdw>
                </a:effectLst>
                <a:latin typeface="Arial" charset="0"/>
                <a:cs typeface="Arial" charset="0"/>
              </a:rPr>
              <a:t>Infraestructura (planta de composta)</a:t>
            </a:r>
          </a:p>
        </p:txBody>
      </p:sp>
      <p:graphicFrame>
        <p:nvGraphicFramePr>
          <p:cNvPr id="4" name="3 Tabla"/>
          <p:cNvGraphicFramePr>
            <a:graphicFrameLocks noGrp="1"/>
          </p:cNvGraphicFramePr>
          <p:nvPr/>
        </p:nvGraphicFramePr>
        <p:xfrm>
          <a:off x="714348" y="642938"/>
          <a:ext cx="7715303" cy="5399546"/>
        </p:xfrm>
        <a:graphic>
          <a:graphicData uri="http://schemas.openxmlformats.org/drawingml/2006/table">
            <a:tbl>
              <a:tblPr/>
              <a:tblGrid>
                <a:gridCol w="1543058"/>
                <a:gridCol w="1519682"/>
                <a:gridCol w="2010654"/>
                <a:gridCol w="2641909"/>
              </a:tblGrid>
              <a:tr h="327162">
                <a:tc gridSpan="4">
                  <a:txBody>
                    <a:bodyPr/>
                    <a:lstStyle/>
                    <a:p>
                      <a:pPr>
                        <a:lnSpc>
                          <a:spcPct val="115000"/>
                        </a:lnSpc>
                        <a:spcAft>
                          <a:spcPts val="1000"/>
                        </a:spcAft>
                      </a:pPr>
                      <a:r>
                        <a:rPr lang="es-MX" sz="1800" b="1" dirty="0">
                          <a:latin typeface="Calibri"/>
                          <a:ea typeface="Calibri"/>
                          <a:cs typeface="Times New Roman"/>
                        </a:rPr>
                        <a:t>Inventario</a:t>
                      </a:r>
                      <a:r>
                        <a:rPr lang="es-MX" sz="1800" dirty="0">
                          <a:latin typeface="Calibri"/>
                          <a:ea typeface="Calibri"/>
                          <a:cs typeface="Times New Roman"/>
                        </a:rPr>
                        <a:t>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880536">
                <a:tc>
                  <a:txBody>
                    <a:bodyPr/>
                    <a:lstStyle/>
                    <a:p>
                      <a:pPr>
                        <a:lnSpc>
                          <a:spcPct val="115000"/>
                        </a:lnSpc>
                        <a:spcAft>
                          <a:spcPts val="1000"/>
                        </a:spcAft>
                      </a:pPr>
                      <a:r>
                        <a:rPr lang="es-MX" sz="1800" dirty="0">
                          <a:latin typeface="Calibri"/>
                          <a:ea typeface="Calibri"/>
                          <a:cs typeface="Times New Roman"/>
                        </a:rPr>
                        <a:t>Plantas (10)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99FF"/>
                    </a:solidFill>
                  </a:tcPr>
                </a:tc>
                <a:tc>
                  <a:txBody>
                    <a:bodyPr/>
                    <a:lstStyle/>
                    <a:p>
                      <a:pPr>
                        <a:lnSpc>
                          <a:spcPct val="115000"/>
                        </a:lnSpc>
                        <a:spcAft>
                          <a:spcPts val="1000"/>
                        </a:spcAft>
                      </a:pPr>
                      <a:r>
                        <a:rPr lang="es-MX" sz="1800" dirty="0">
                          <a:latin typeface="Calibri"/>
                          <a:ea typeface="Calibri"/>
                          <a:cs typeface="Times New Roman"/>
                        </a:rPr>
                        <a:t>Capacidad  (ton/año)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99FF"/>
                    </a:solidFill>
                  </a:tcPr>
                </a:tc>
                <a:tc>
                  <a:txBody>
                    <a:bodyPr/>
                    <a:lstStyle/>
                    <a:p>
                      <a:pPr>
                        <a:lnSpc>
                          <a:spcPct val="115000"/>
                        </a:lnSpc>
                        <a:spcAft>
                          <a:spcPts val="1000"/>
                        </a:spcAft>
                      </a:pPr>
                      <a:r>
                        <a:rPr lang="es-MX" sz="1800" dirty="0">
                          <a:latin typeface="Calibri"/>
                          <a:ea typeface="Calibri"/>
                          <a:cs typeface="Times New Roman"/>
                        </a:rPr>
                        <a:t>Cantidad de residuos  que ingresan ton/año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99FF"/>
                    </a:solidFill>
                  </a:tcPr>
                </a:tc>
                <a:tc>
                  <a:txBody>
                    <a:bodyPr/>
                    <a:lstStyle/>
                    <a:p>
                      <a:pPr>
                        <a:lnSpc>
                          <a:spcPct val="115000"/>
                        </a:lnSpc>
                        <a:spcAft>
                          <a:spcPts val="1000"/>
                        </a:spcAft>
                      </a:pPr>
                      <a:r>
                        <a:rPr lang="es-MX" sz="1800" dirty="0">
                          <a:latin typeface="Calibri"/>
                          <a:ea typeface="Calibri"/>
                          <a:cs typeface="Times New Roman"/>
                        </a:rPr>
                        <a:t>Cantidad de composta producida  ton/año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99FF"/>
                    </a:solidFill>
                  </a:tcPr>
                </a:tc>
              </a:tr>
              <a:tr h="469235">
                <a:tc>
                  <a:txBody>
                    <a:bodyPr/>
                    <a:lstStyle/>
                    <a:p>
                      <a:pPr>
                        <a:lnSpc>
                          <a:spcPct val="115000"/>
                        </a:lnSpc>
                        <a:spcAft>
                          <a:spcPts val="1000"/>
                        </a:spcAft>
                      </a:pPr>
                      <a:r>
                        <a:rPr lang="es-MX" sz="1800">
                          <a:latin typeface="Calibri"/>
                          <a:ea typeface="Calibri"/>
                          <a:cs typeface="Times New Roman"/>
                        </a:rPr>
                        <a:t>Bordo  Poniente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dirty="0">
                          <a:latin typeface="Calibri"/>
                          <a:ea typeface="Calibri"/>
                          <a:cs typeface="Times New Roman"/>
                        </a:rPr>
                        <a:t>73,000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a:latin typeface="Calibri"/>
                          <a:ea typeface="Calibri"/>
                          <a:cs typeface="Times New Roman"/>
                        </a:rPr>
                        <a:t>16498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a:latin typeface="Calibri"/>
                          <a:ea typeface="Calibri"/>
                          <a:cs typeface="Times New Roman"/>
                        </a:rPr>
                        <a:t>3299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r>
              <a:tr h="635630">
                <a:tc>
                  <a:txBody>
                    <a:bodyPr/>
                    <a:lstStyle/>
                    <a:p>
                      <a:pPr>
                        <a:lnSpc>
                          <a:spcPct val="115000"/>
                        </a:lnSpc>
                        <a:spcAft>
                          <a:spcPts val="1000"/>
                        </a:spcAft>
                      </a:pPr>
                      <a:r>
                        <a:rPr lang="es-MX" sz="1800">
                          <a:latin typeface="Calibri"/>
                          <a:ea typeface="Calibri"/>
                          <a:cs typeface="Times New Roman"/>
                        </a:rPr>
                        <a:t>Milpa Alta             (5 Plantas)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dirty="0">
                          <a:latin typeface="Calibri"/>
                          <a:ea typeface="Calibri"/>
                          <a:cs typeface="Times New Roman"/>
                        </a:rPr>
                        <a:t>1,380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dirty="0">
                          <a:latin typeface="Calibri"/>
                          <a:ea typeface="Calibri"/>
                          <a:cs typeface="Times New Roman"/>
                        </a:rPr>
                        <a:t>1380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dirty="0">
                          <a:latin typeface="Calibri"/>
                          <a:ea typeface="Calibri"/>
                          <a:cs typeface="Times New Roman"/>
                        </a:rPr>
                        <a:t>207*266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r>
              <a:tr h="563966">
                <a:tc>
                  <a:txBody>
                    <a:bodyPr/>
                    <a:lstStyle/>
                    <a:p>
                      <a:pPr>
                        <a:lnSpc>
                          <a:spcPct val="115000"/>
                        </a:lnSpc>
                        <a:spcAft>
                          <a:spcPts val="1000"/>
                        </a:spcAft>
                      </a:pPr>
                      <a:r>
                        <a:rPr lang="es-MX" sz="1800">
                          <a:latin typeface="Calibri"/>
                          <a:ea typeface="Calibri"/>
                          <a:cs typeface="Times New Roman"/>
                        </a:rPr>
                        <a:t>Cuajimalpa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a:latin typeface="Calibri"/>
                          <a:ea typeface="Calibri"/>
                          <a:cs typeface="Times New Roman"/>
                        </a:rPr>
                        <a:t>1,200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dirty="0">
                          <a:latin typeface="Calibri"/>
                          <a:ea typeface="Calibri"/>
                          <a:cs typeface="Times New Roman"/>
                        </a:rPr>
                        <a:t>864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dirty="0">
                          <a:latin typeface="Calibri"/>
                          <a:ea typeface="Calibri"/>
                          <a:cs typeface="Times New Roman"/>
                        </a:rPr>
                        <a:t>600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r>
              <a:tr h="685484">
                <a:tc>
                  <a:txBody>
                    <a:bodyPr/>
                    <a:lstStyle/>
                    <a:p>
                      <a:pPr>
                        <a:lnSpc>
                          <a:spcPct val="115000"/>
                        </a:lnSpc>
                      </a:pPr>
                      <a:endParaRPr lang="es-MX" sz="1800" dirty="0">
                        <a:latin typeface="Calibri"/>
                        <a:ea typeface="Times New Roman"/>
                      </a:endParaRP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a:latin typeface="Calibri"/>
                          <a:ea typeface="Calibri"/>
                          <a:cs typeface="Times New Roman"/>
                        </a:rPr>
                        <a:t>840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dirty="0">
                          <a:latin typeface="Calibri"/>
                          <a:ea typeface="Calibri"/>
                          <a:cs typeface="Times New Roman"/>
                        </a:rPr>
                        <a:t>907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dirty="0">
                          <a:latin typeface="Calibri"/>
                          <a:ea typeface="Calibri"/>
                          <a:cs typeface="Times New Roman"/>
                        </a:rPr>
                        <a:t>697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r>
              <a:tr h="643731">
                <a:tc>
                  <a:txBody>
                    <a:bodyPr/>
                    <a:lstStyle/>
                    <a:p>
                      <a:pPr>
                        <a:lnSpc>
                          <a:spcPct val="115000"/>
                        </a:lnSpc>
                        <a:spcAft>
                          <a:spcPts val="1000"/>
                        </a:spcAft>
                      </a:pPr>
                      <a:r>
                        <a:rPr lang="es-MX" sz="1800">
                          <a:latin typeface="Calibri"/>
                          <a:ea typeface="Calibri"/>
                          <a:cs typeface="Times New Roman"/>
                        </a:rPr>
                        <a:t>Iztapalapa *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a:latin typeface="Calibri"/>
                          <a:ea typeface="Calibri"/>
                          <a:cs typeface="Times New Roman"/>
                        </a:rPr>
                        <a:t>1,400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dirty="0">
                          <a:latin typeface="Calibri"/>
                          <a:ea typeface="Calibri"/>
                          <a:cs typeface="Times New Roman"/>
                        </a:rPr>
                        <a:t>1355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c>
                  <a:txBody>
                    <a:bodyPr/>
                    <a:lstStyle/>
                    <a:p>
                      <a:pPr>
                        <a:lnSpc>
                          <a:spcPct val="115000"/>
                        </a:lnSpc>
                        <a:spcAft>
                          <a:spcPts val="1000"/>
                        </a:spcAft>
                      </a:pPr>
                      <a:r>
                        <a:rPr lang="es-MX" sz="1800" dirty="0">
                          <a:latin typeface="Calibri"/>
                          <a:ea typeface="Calibri"/>
                          <a:cs typeface="Times New Roman"/>
                        </a:rPr>
                        <a:t>471*497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CCFFCC"/>
                    </a:solidFill>
                  </a:tcPr>
                </a:tc>
              </a:tr>
              <a:tr h="684237">
                <a:tc>
                  <a:txBody>
                    <a:bodyPr/>
                    <a:lstStyle/>
                    <a:p>
                      <a:pPr>
                        <a:lnSpc>
                          <a:spcPct val="115000"/>
                        </a:lnSpc>
                        <a:spcAft>
                          <a:spcPts val="1000"/>
                        </a:spcAft>
                      </a:pPr>
                      <a:r>
                        <a:rPr lang="es-MX" sz="1800">
                          <a:latin typeface="Calibri"/>
                          <a:ea typeface="Calibri"/>
                          <a:cs typeface="Times New Roman"/>
                        </a:rPr>
                        <a:t>Xochimilco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dirty="0">
                          <a:latin typeface="Calibri"/>
                          <a:ea typeface="Calibri"/>
                          <a:cs typeface="Times New Roman"/>
                        </a:rPr>
                        <a:t>1,200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a:latin typeface="Calibri"/>
                          <a:ea typeface="Calibri"/>
                          <a:cs typeface="Times New Roman"/>
                        </a:rPr>
                        <a:t>188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nSpc>
                          <a:spcPct val="115000"/>
                        </a:lnSpc>
                        <a:spcAft>
                          <a:spcPts val="1000"/>
                        </a:spcAft>
                      </a:pPr>
                      <a:r>
                        <a:rPr lang="es-MX" sz="1800" dirty="0">
                          <a:latin typeface="Calibri"/>
                          <a:ea typeface="Calibri"/>
                          <a:cs typeface="Times New Roman"/>
                        </a:rPr>
                        <a:t>112                             </a:t>
                      </a:r>
                    </a:p>
                  </a:txBody>
                  <a:tcPr marL="74595" marR="74595" marT="37298" marB="37298"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r>
            </a:tbl>
          </a:graphicData>
        </a:graphic>
      </p:graphicFrame>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a:grpSpLocks/>
          </p:cNvGrpSpPr>
          <p:nvPr/>
        </p:nvGrpSpPr>
        <p:grpSpPr bwMode="auto">
          <a:xfrm>
            <a:off x="5003800" y="1104900"/>
            <a:ext cx="3960813" cy="4845050"/>
            <a:chOff x="1683" y="960"/>
            <a:chExt cx="2417" cy="3180"/>
          </a:xfrm>
        </p:grpSpPr>
        <p:pic>
          <p:nvPicPr>
            <p:cNvPr id="4" name="Picture 8" descr="26"/>
            <p:cNvPicPr>
              <a:picLocks noChangeAspect="1" noChangeArrowheads="1"/>
            </p:cNvPicPr>
            <p:nvPr/>
          </p:nvPicPr>
          <p:blipFill>
            <a:blip r:embed="rId2" cstate="print"/>
            <a:srcRect l="4251" t="1689" r="48016" b="6248"/>
            <a:stretch>
              <a:fillRect/>
            </a:stretch>
          </p:blipFill>
          <p:spPr bwMode="auto">
            <a:xfrm>
              <a:off x="1702" y="960"/>
              <a:ext cx="2398" cy="3180"/>
            </a:xfrm>
            <a:prstGeom prst="rect">
              <a:avLst/>
            </a:prstGeom>
            <a:noFill/>
            <a:ln w="9525">
              <a:noFill/>
              <a:miter lim="800000"/>
              <a:headEnd/>
              <a:tailEnd/>
            </a:ln>
          </p:spPr>
        </p:pic>
        <p:sp>
          <p:nvSpPr>
            <p:cNvPr id="5" name="Text Box 9"/>
            <p:cNvSpPr txBox="1">
              <a:spLocks noChangeArrowheads="1"/>
            </p:cNvSpPr>
            <p:nvPr/>
          </p:nvSpPr>
          <p:spPr bwMode="auto">
            <a:xfrm>
              <a:off x="3072" y="1296"/>
              <a:ext cx="910" cy="292"/>
            </a:xfrm>
            <a:prstGeom prst="rect">
              <a:avLst/>
            </a:prstGeom>
            <a:noFill/>
            <a:ln w="9525">
              <a:noFill/>
              <a:miter lim="800000"/>
              <a:headEnd/>
              <a:tailEnd/>
            </a:ln>
            <a:effectLst/>
          </p:spPr>
          <p:txBody>
            <a:bodyPr/>
            <a:lstStyle>
              <a:defPPr>
                <a:defRPr lang="en-GB"/>
              </a:defPPr>
              <a:lvl1pPr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1pPr>
              <a:lvl2pPr marL="4572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2pPr>
              <a:lvl3pPr marL="9144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3pPr>
              <a:lvl4pPr marL="13716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4pPr>
              <a:lvl5pPr marL="18288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9pPr>
            </a:lstStyle>
            <a:p>
              <a:pPr>
                <a:defRPr/>
              </a:pPr>
              <a:r>
                <a:rPr lang="es-ES_tradnl" sz="1200" b="0">
                  <a:solidFill>
                    <a:srgbClr val="0000FF"/>
                  </a:solidFill>
                  <a:effectLst>
                    <a:outerShdw blurRad="38100" dist="38100" dir="2700000" algn="tl">
                      <a:srgbClr val="C0C0C0"/>
                    </a:outerShdw>
                  </a:effectLst>
                </a:rPr>
                <a:t>1a ETAPA</a:t>
              </a:r>
              <a:endParaRPr lang="es-ES"/>
            </a:p>
          </p:txBody>
        </p:sp>
        <p:sp>
          <p:nvSpPr>
            <p:cNvPr id="6" name="Text Box 10"/>
            <p:cNvSpPr txBox="1">
              <a:spLocks noChangeArrowheads="1"/>
            </p:cNvSpPr>
            <p:nvPr/>
          </p:nvSpPr>
          <p:spPr bwMode="auto">
            <a:xfrm>
              <a:off x="2900" y="2011"/>
              <a:ext cx="993" cy="288"/>
            </a:xfrm>
            <a:prstGeom prst="rect">
              <a:avLst/>
            </a:prstGeom>
            <a:noFill/>
            <a:ln w="9525">
              <a:noFill/>
              <a:miter lim="800000"/>
              <a:headEnd/>
              <a:tailEnd/>
            </a:ln>
            <a:effectLst/>
          </p:spPr>
          <p:txBody>
            <a:bodyPr/>
            <a:lstStyle>
              <a:defPPr>
                <a:defRPr lang="en-GB"/>
              </a:defPPr>
              <a:lvl1pPr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1pPr>
              <a:lvl2pPr marL="4572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2pPr>
              <a:lvl3pPr marL="9144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3pPr>
              <a:lvl4pPr marL="13716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4pPr>
              <a:lvl5pPr marL="18288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9pPr>
            </a:lstStyle>
            <a:p>
              <a:pPr>
                <a:defRPr/>
              </a:pPr>
              <a:r>
                <a:rPr lang="es-ES_tradnl" sz="1200" b="0">
                  <a:solidFill>
                    <a:srgbClr val="0000FF"/>
                  </a:solidFill>
                  <a:effectLst>
                    <a:outerShdw blurRad="38100" dist="38100" dir="2700000" algn="tl">
                      <a:srgbClr val="C0C0C0"/>
                    </a:outerShdw>
                  </a:effectLst>
                </a:rPr>
                <a:t>2da ETAPA</a:t>
              </a:r>
              <a:endParaRPr lang="es-ES"/>
            </a:p>
          </p:txBody>
        </p:sp>
        <p:sp>
          <p:nvSpPr>
            <p:cNvPr id="7" name="Text Box 11"/>
            <p:cNvSpPr txBox="1">
              <a:spLocks noChangeArrowheads="1"/>
            </p:cNvSpPr>
            <p:nvPr/>
          </p:nvSpPr>
          <p:spPr bwMode="auto">
            <a:xfrm>
              <a:off x="1683" y="2418"/>
              <a:ext cx="910" cy="294"/>
            </a:xfrm>
            <a:prstGeom prst="rect">
              <a:avLst/>
            </a:prstGeom>
            <a:noFill/>
            <a:ln w="9525">
              <a:noFill/>
              <a:miter lim="800000"/>
              <a:headEnd/>
              <a:tailEnd/>
            </a:ln>
            <a:effectLst/>
          </p:spPr>
          <p:txBody>
            <a:bodyPr/>
            <a:lstStyle>
              <a:defPPr>
                <a:defRPr lang="en-GB"/>
              </a:defPPr>
              <a:lvl1pPr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1pPr>
              <a:lvl2pPr marL="4572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2pPr>
              <a:lvl3pPr marL="9144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3pPr>
              <a:lvl4pPr marL="13716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4pPr>
              <a:lvl5pPr marL="18288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9pPr>
            </a:lstStyle>
            <a:p>
              <a:pPr>
                <a:defRPr/>
              </a:pPr>
              <a:r>
                <a:rPr lang="es-ES_tradnl" sz="1200" b="0">
                  <a:solidFill>
                    <a:srgbClr val="0000FF"/>
                  </a:solidFill>
                  <a:effectLst>
                    <a:outerShdw blurRad="38100" dist="38100" dir="2700000" algn="tl">
                      <a:srgbClr val="C0C0C0"/>
                    </a:outerShdw>
                  </a:effectLst>
                </a:rPr>
                <a:t>3a ETAPA</a:t>
              </a:r>
              <a:endParaRPr lang="es-ES"/>
            </a:p>
          </p:txBody>
        </p:sp>
        <p:sp>
          <p:nvSpPr>
            <p:cNvPr id="8" name="Text Box 12"/>
            <p:cNvSpPr txBox="1">
              <a:spLocks noChangeArrowheads="1"/>
            </p:cNvSpPr>
            <p:nvPr/>
          </p:nvSpPr>
          <p:spPr bwMode="auto">
            <a:xfrm>
              <a:off x="2620" y="3103"/>
              <a:ext cx="914" cy="289"/>
            </a:xfrm>
            <a:prstGeom prst="rect">
              <a:avLst/>
            </a:prstGeom>
            <a:noFill/>
            <a:ln w="9525">
              <a:noFill/>
              <a:miter lim="800000"/>
              <a:headEnd/>
              <a:tailEnd/>
            </a:ln>
            <a:effectLst/>
          </p:spPr>
          <p:txBody>
            <a:bodyPr/>
            <a:lstStyle>
              <a:defPPr>
                <a:defRPr lang="en-GB"/>
              </a:defPPr>
              <a:lvl1pPr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1pPr>
              <a:lvl2pPr marL="4572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2pPr>
              <a:lvl3pPr marL="9144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3pPr>
              <a:lvl4pPr marL="13716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4pPr>
              <a:lvl5pPr marL="1828800" algn="l" defTabSz="449263" rtl="0" eaLnBrk="0" fontAlgn="base" hangingPunct="0">
                <a:lnSpc>
                  <a:spcPct val="95000"/>
                </a:lnSpc>
                <a:spcBef>
                  <a:spcPct val="0"/>
                </a:spcBef>
                <a:spcAft>
                  <a:spcPct val="0"/>
                </a:spcAft>
                <a:buClr>
                  <a:srgbClr val="333333"/>
                </a:buClr>
                <a:buSzPct val="100000"/>
                <a:buFont typeface="Times New Roman" pitchFamily="18" charset="0"/>
                <a:defRPr sz="2400" b="1"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b="1" kern="1200">
                  <a:solidFill>
                    <a:schemeClr val="bg1"/>
                  </a:solidFill>
                  <a:latin typeface="Times New Roman" pitchFamily="18" charset="0"/>
                  <a:ea typeface="Arial Unicode MS" pitchFamily="34" charset="-128"/>
                  <a:cs typeface="Arial Unicode MS" pitchFamily="34" charset="-128"/>
                </a:defRPr>
              </a:lvl9pPr>
            </a:lstStyle>
            <a:p>
              <a:pPr>
                <a:defRPr/>
              </a:pPr>
              <a:r>
                <a:rPr lang="es-ES_tradnl" sz="1200" b="0">
                  <a:solidFill>
                    <a:srgbClr val="0000FF"/>
                  </a:solidFill>
                  <a:effectLst>
                    <a:outerShdw blurRad="38100" dist="38100" dir="2700000" algn="tl">
                      <a:srgbClr val="C0C0C0"/>
                    </a:outerShdw>
                  </a:effectLst>
                </a:rPr>
                <a:t>4a ETAPA</a:t>
              </a:r>
              <a:endParaRPr lang="es-ES"/>
            </a:p>
          </p:txBody>
        </p:sp>
      </p:grpSp>
      <p:sp>
        <p:nvSpPr>
          <p:cNvPr id="9" name="8 CuadroTexto"/>
          <p:cNvSpPr txBox="1"/>
          <p:nvPr/>
        </p:nvSpPr>
        <p:spPr>
          <a:xfrm>
            <a:off x="539750" y="620713"/>
            <a:ext cx="6000750" cy="396875"/>
          </a:xfrm>
          <a:prstGeom prst="rect">
            <a:avLst/>
          </a:prstGeom>
          <a:noFill/>
        </p:spPr>
        <p:txBody>
          <a:bodyPr>
            <a:spAutoFit/>
          </a:bodyPr>
          <a:lstStyle/>
          <a:p>
            <a:pPr>
              <a:defRPr/>
            </a:pPr>
            <a:r>
              <a:rPr lang="es-MX" sz="2000" dirty="0">
                <a:solidFill>
                  <a:schemeClr val="accent3">
                    <a:lumMod val="50000"/>
                  </a:schemeClr>
                </a:solidFill>
                <a:effectLst>
                  <a:outerShdw blurRad="38100" dist="38100" dir="2700000" algn="tl">
                    <a:srgbClr val="000000">
                      <a:alpha val="43137"/>
                    </a:srgbClr>
                  </a:outerShdw>
                </a:effectLst>
                <a:latin typeface="Arial" charset="0"/>
                <a:cs typeface="Arial" charset="0"/>
              </a:rPr>
              <a:t>Infraestructura (disposición final)</a:t>
            </a:r>
          </a:p>
        </p:txBody>
      </p:sp>
      <p:sp>
        <p:nvSpPr>
          <p:cNvPr id="10" name="Rectangle 6"/>
          <p:cNvSpPr>
            <a:spLocks noGrp="1" noChangeArrowheads="1"/>
          </p:cNvSpPr>
          <p:nvPr/>
        </p:nvSpPr>
        <p:spPr bwMode="auto">
          <a:xfrm>
            <a:off x="-150813" y="2060575"/>
            <a:ext cx="7386638" cy="2219325"/>
          </a:xfrm>
          <a:prstGeom prst="rect">
            <a:avLst/>
          </a:prstGeom>
          <a:noFill/>
          <a:ln w="9525">
            <a:noFill/>
            <a:round/>
            <a:headEnd/>
            <a:tailEnd/>
          </a:ln>
        </p:spPr>
        <p:txBody>
          <a:bodyPr lIns="90000" tIns="46800" rIns="90000" bIns="46800"/>
          <a:lstStyle/>
          <a:p>
            <a:pPr marL="533400" indent="-533400" defTabSz="449263" eaLnBrk="0" hangingPunct="0">
              <a:lnSpc>
                <a:spcPct val="85000"/>
              </a:lnSpc>
              <a:spcBef>
                <a:spcPts val="800"/>
              </a:spcBef>
              <a:buClr>
                <a:srgbClr val="578963"/>
              </a:buClr>
              <a:buSzPct val="100000"/>
              <a:buFont typeface="Monotype Sorts"/>
              <a:buChar char=""/>
              <a:defRPr/>
            </a:pPr>
            <a:r>
              <a:rPr lang="es-MX" sz="2400">
                <a:solidFill>
                  <a:srgbClr val="333333"/>
                </a:solidFill>
                <a:effectLst>
                  <a:outerShdw blurRad="38100" dist="38100" dir="2700000" algn="tl">
                    <a:srgbClr val="C0C0C0"/>
                  </a:outerShdw>
                </a:effectLst>
                <a:latin typeface="Century Schoolbook" pitchFamily="18" charset="0"/>
                <a:ea typeface="Arial Unicode MS" pitchFamily="34" charset="-128"/>
                <a:cs typeface="Arial Unicode MS" pitchFamily="34" charset="-128"/>
              </a:rPr>
              <a:t>I    Etapa 65 Ha.     Clausurado</a:t>
            </a:r>
          </a:p>
          <a:p>
            <a:pPr marL="533400" indent="-533400" defTabSz="449263" eaLnBrk="0" hangingPunct="0">
              <a:lnSpc>
                <a:spcPct val="85000"/>
              </a:lnSpc>
              <a:spcBef>
                <a:spcPts val="800"/>
              </a:spcBef>
              <a:buClr>
                <a:srgbClr val="578963"/>
              </a:buClr>
              <a:buSzPct val="100000"/>
              <a:buFont typeface="Monotype Sorts"/>
              <a:buChar char=""/>
              <a:defRPr/>
            </a:pPr>
            <a:r>
              <a:rPr lang="es-MX" sz="2400">
                <a:solidFill>
                  <a:srgbClr val="333333"/>
                </a:solidFill>
                <a:effectLst>
                  <a:outerShdw blurRad="38100" dist="38100" dir="2700000" algn="tl">
                    <a:srgbClr val="C0C0C0"/>
                  </a:outerShdw>
                </a:effectLst>
                <a:latin typeface="Century Schoolbook" pitchFamily="18" charset="0"/>
                <a:ea typeface="Arial Unicode MS" pitchFamily="34" charset="-128"/>
                <a:cs typeface="Arial Unicode MS" pitchFamily="34" charset="-128"/>
              </a:rPr>
              <a:t>II   Etapa 68 Ha.     Clausurado</a:t>
            </a:r>
          </a:p>
          <a:p>
            <a:pPr marL="533400" indent="-533400" defTabSz="449263" eaLnBrk="0" hangingPunct="0">
              <a:lnSpc>
                <a:spcPct val="85000"/>
              </a:lnSpc>
              <a:spcBef>
                <a:spcPts val="800"/>
              </a:spcBef>
              <a:buClr>
                <a:srgbClr val="578963"/>
              </a:buClr>
              <a:buSzPct val="100000"/>
              <a:buFont typeface="Monotype Sorts"/>
              <a:buChar char=""/>
              <a:defRPr/>
            </a:pPr>
            <a:r>
              <a:rPr lang="es-MX" sz="2400">
                <a:solidFill>
                  <a:srgbClr val="333333"/>
                </a:solidFill>
                <a:effectLst>
                  <a:outerShdw blurRad="38100" dist="38100" dir="2700000" algn="tl">
                    <a:srgbClr val="C0C0C0"/>
                  </a:outerShdw>
                </a:effectLst>
                <a:latin typeface="Century Schoolbook" pitchFamily="18" charset="0"/>
                <a:ea typeface="Arial Unicode MS" pitchFamily="34" charset="-128"/>
                <a:cs typeface="Arial Unicode MS" pitchFamily="34" charset="-128"/>
              </a:rPr>
              <a:t>III  Etapa 107 Ha. </a:t>
            </a:r>
            <a:r>
              <a:rPr lang="es-MX" sz="1500">
                <a:solidFill>
                  <a:srgbClr val="333333"/>
                </a:solidFill>
                <a:effectLst>
                  <a:outerShdw blurRad="38100" dist="38100" dir="2700000" algn="tl">
                    <a:srgbClr val="C0C0C0"/>
                  </a:outerShdw>
                </a:effectLst>
                <a:latin typeface="Century Schoolbook" pitchFamily="18" charset="0"/>
                <a:ea typeface="Arial Unicode MS" pitchFamily="34" charset="-128"/>
                <a:cs typeface="Arial Unicode MS" pitchFamily="34" charset="-128"/>
              </a:rPr>
              <a:t>  </a:t>
            </a:r>
            <a:r>
              <a:rPr lang="es-MX" sz="2400">
                <a:solidFill>
                  <a:srgbClr val="333333"/>
                </a:solidFill>
                <a:effectLst>
                  <a:outerShdw blurRad="38100" dist="38100" dir="2700000" algn="tl">
                    <a:srgbClr val="C0C0C0"/>
                  </a:outerShdw>
                </a:effectLst>
                <a:latin typeface="Century Schoolbook" pitchFamily="18" charset="0"/>
                <a:ea typeface="Arial Unicode MS" pitchFamily="34" charset="-128"/>
                <a:cs typeface="Arial Unicode MS" pitchFamily="34" charset="-128"/>
              </a:rPr>
              <a:t>Clausurado</a:t>
            </a:r>
          </a:p>
          <a:p>
            <a:pPr marL="533400" indent="-533400" defTabSz="449263" eaLnBrk="0" hangingPunct="0">
              <a:lnSpc>
                <a:spcPct val="85000"/>
              </a:lnSpc>
              <a:spcBef>
                <a:spcPts val="800"/>
              </a:spcBef>
              <a:buClr>
                <a:srgbClr val="578963"/>
              </a:buClr>
              <a:buSzPct val="100000"/>
              <a:buFont typeface="Monotype Sorts"/>
              <a:buChar char=""/>
              <a:defRPr/>
            </a:pPr>
            <a:r>
              <a:rPr lang="es-MX" sz="2400">
                <a:solidFill>
                  <a:srgbClr val="333333"/>
                </a:solidFill>
                <a:effectLst>
                  <a:outerShdw blurRad="38100" dist="38100" dir="2700000" algn="tl">
                    <a:srgbClr val="C0C0C0"/>
                  </a:outerShdw>
                </a:effectLst>
                <a:latin typeface="Century Schoolbook" pitchFamily="18" charset="0"/>
                <a:ea typeface="Arial Unicode MS" pitchFamily="34" charset="-128"/>
                <a:cs typeface="Arial Unicode MS" pitchFamily="34" charset="-128"/>
              </a:rPr>
              <a:t>IV  Etapa 420 Ha.   Operando</a:t>
            </a:r>
          </a:p>
          <a:p>
            <a:pPr marL="533400" indent="-533400" defTabSz="449263" eaLnBrk="0" hangingPunct="0">
              <a:lnSpc>
                <a:spcPct val="85000"/>
              </a:lnSpc>
              <a:spcBef>
                <a:spcPts val="800"/>
              </a:spcBef>
              <a:buClr>
                <a:srgbClr val="578963"/>
              </a:buClr>
              <a:buSzPct val="100000"/>
              <a:buFont typeface="Monotype Sorts"/>
              <a:buNone/>
              <a:defRPr/>
            </a:pPr>
            <a:r>
              <a:rPr lang="es-ES" sz="2400">
                <a:solidFill>
                  <a:srgbClr val="333333"/>
                </a:solidFill>
                <a:effectLst>
                  <a:outerShdw blurRad="38100" dist="38100" dir="2700000" algn="tl">
                    <a:srgbClr val="C0C0C0"/>
                  </a:outerShdw>
                </a:effectLst>
                <a:latin typeface="Century Schoolbook" pitchFamily="18" charset="0"/>
                <a:ea typeface="Arial Unicode MS" pitchFamily="34" charset="-128"/>
                <a:cs typeface="Arial Unicode MS" pitchFamily="34" charset="-128"/>
              </a:rPr>
              <a:t>   Y una altura máxima de 8.5 mts.</a:t>
            </a:r>
          </a:p>
        </p:txBody>
      </p:sp>
      <p:sp>
        <p:nvSpPr>
          <p:cNvPr id="11" name="Oval 14"/>
          <p:cNvSpPr>
            <a:spLocks noChangeArrowheads="1"/>
          </p:cNvSpPr>
          <p:nvPr/>
        </p:nvSpPr>
        <p:spPr bwMode="auto">
          <a:xfrm>
            <a:off x="7742238" y="5445125"/>
            <a:ext cx="1150937" cy="1223963"/>
          </a:xfrm>
          <a:prstGeom prst="ellipse">
            <a:avLst/>
          </a:prstGeom>
          <a:solidFill>
            <a:srgbClr val="FFFFFF"/>
          </a:solidFill>
          <a:ln w="9525">
            <a:noFill/>
            <a:round/>
            <a:headEnd/>
            <a:tailEnd/>
          </a:ln>
        </p:spPr>
        <p:txBody>
          <a:bodyPr wrap="none" anchor="ctr"/>
          <a:lstStyle/>
          <a:p>
            <a:endParaRPr lang="es-MX"/>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928662" y="2643182"/>
            <a:ext cx="7572428" cy="523220"/>
          </a:xfrm>
          <a:prstGeom prst="rect">
            <a:avLst/>
          </a:prstGeom>
          <a:noFill/>
        </p:spPr>
        <p:txBody>
          <a:bodyPr wrap="square" rtlCol="0">
            <a:spAutoFit/>
          </a:bodyPr>
          <a:lstStyle/>
          <a:p>
            <a:pPr algn="ctr"/>
            <a:r>
              <a:rPr lang="es-MX" sz="2800" dirty="0" smtClean="0">
                <a:effectLst>
                  <a:outerShdw blurRad="38100" dist="38100" dir="2700000" algn="tl">
                    <a:srgbClr val="000000">
                      <a:alpha val="43137"/>
                    </a:srgbClr>
                  </a:outerShdw>
                </a:effectLst>
                <a:latin typeface="+mn-lt"/>
              </a:rPr>
              <a:t>Aspectos críticos identificados y conclusiones</a:t>
            </a:r>
            <a:endParaRPr lang="es-MX" sz="28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285720" y="214290"/>
            <a:ext cx="8715436" cy="6643710"/>
            <a:chOff x="285720" y="214290"/>
            <a:chExt cx="8715436" cy="6643710"/>
          </a:xfrm>
        </p:grpSpPr>
        <p:sp>
          <p:nvSpPr>
            <p:cNvPr id="15" name="14 CuadroTexto"/>
            <p:cNvSpPr txBox="1"/>
            <p:nvPr/>
          </p:nvSpPr>
          <p:spPr>
            <a:xfrm>
              <a:off x="357158" y="214290"/>
              <a:ext cx="2571768" cy="954107"/>
            </a:xfrm>
            <a:prstGeom prst="rect">
              <a:avLst/>
            </a:prstGeom>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rtlCol="0">
              <a:spAutoFit/>
            </a:bodyPr>
            <a:lstStyle/>
            <a:p>
              <a:pPr algn="ctr"/>
              <a:r>
                <a:rPr lang="es-MX" sz="2800" dirty="0" smtClean="0">
                  <a:effectLst>
                    <a:outerShdw blurRad="38100" dist="38100" dir="2700000" algn="tl">
                      <a:srgbClr val="000000">
                        <a:alpha val="43137"/>
                      </a:srgbClr>
                    </a:outerShdw>
                  </a:effectLst>
                </a:rPr>
                <a:t>Líneas </a:t>
              </a:r>
            </a:p>
            <a:p>
              <a:pPr algn="ctr"/>
              <a:r>
                <a:rPr lang="es-MX" sz="2800" dirty="0" smtClean="0">
                  <a:effectLst>
                    <a:outerShdw blurRad="38100" dist="38100" dir="2700000" algn="tl">
                      <a:srgbClr val="000000">
                        <a:alpha val="43137"/>
                      </a:srgbClr>
                    </a:outerShdw>
                  </a:effectLst>
                </a:rPr>
                <a:t>estratégicas</a:t>
              </a:r>
              <a:endParaRPr lang="es-MX" sz="2800" dirty="0">
                <a:effectLst>
                  <a:outerShdw blurRad="38100" dist="38100" dir="2700000" algn="tl">
                    <a:srgbClr val="000000">
                      <a:alpha val="43137"/>
                    </a:srgbClr>
                  </a:outerShdw>
                </a:effectLst>
              </a:endParaRPr>
            </a:p>
          </p:txBody>
        </p:sp>
        <p:sp>
          <p:nvSpPr>
            <p:cNvPr id="16" name="4 CuadroTexto"/>
            <p:cNvSpPr txBox="1">
              <a:spLocks noChangeArrowheads="1"/>
            </p:cNvSpPr>
            <p:nvPr/>
          </p:nvSpPr>
          <p:spPr bwMode="auto">
            <a:xfrm>
              <a:off x="285720" y="1428736"/>
              <a:ext cx="2857520" cy="5324535"/>
            </a:xfrm>
            <a:prstGeom prst="rect">
              <a:avLst/>
            </a:prstGeom>
            <a:ln>
              <a:headEnd/>
              <a:tailEnd/>
            </a:ln>
            <a:effectLst>
              <a:outerShdw blurRad="50800" dist="38100" dir="13500000" algn="b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MX" sz="2000" dirty="0">
                  <a:effectLst>
                    <a:outerShdw blurRad="38100" dist="38100" dir="2700000" algn="tl">
                      <a:srgbClr val="000000">
                        <a:alpha val="43137"/>
                      </a:srgbClr>
                    </a:outerShdw>
                  </a:effectLst>
                </a:rPr>
                <a:t>Prevención y minimización de la generación</a:t>
              </a:r>
              <a:r>
                <a:rPr lang="es-MX" sz="2000" dirty="0" smtClean="0">
                  <a:effectLst>
                    <a:outerShdw blurRad="38100" dist="38100" dir="2700000" algn="tl">
                      <a:srgbClr val="000000">
                        <a:alpha val="43137"/>
                      </a:srgbClr>
                    </a:outerShdw>
                  </a:effectLst>
                </a:rPr>
                <a:t>.</a:t>
              </a:r>
            </a:p>
            <a:p>
              <a:pPr marL="457200" indent="-457200"/>
              <a:endParaRPr lang="es-MX" sz="2000" dirty="0" smtClean="0">
                <a:effectLst>
                  <a:outerShdw blurRad="38100" dist="38100" dir="2700000" algn="tl">
                    <a:srgbClr val="000000">
                      <a:alpha val="43137"/>
                    </a:srgbClr>
                  </a:outerShdw>
                </a:effectLst>
              </a:endParaRPr>
            </a:p>
            <a:p>
              <a:pPr marL="457200" indent="-457200"/>
              <a:endParaRPr lang="es-MX" sz="2000" dirty="0">
                <a:effectLst>
                  <a:outerShdw blurRad="38100" dist="38100" dir="2700000" algn="tl">
                    <a:srgbClr val="000000">
                      <a:alpha val="43137"/>
                    </a:srgbClr>
                  </a:outerShdw>
                </a:effectLst>
              </a:endParaRPr>
            </a:p>
            <a:p>
              <a:pPr marL="457200" indent="-457200"/>
              <a:r>
                <a:rPr lang="es-MX" sz="2000" dirty="0">
                  <a:effectLst>
                    <a:outerShdw blurRad="38100" dist="38100" dir="2700000" algn="tl">
                      <a:srgbClr val="000000">
                        <a:alpha val="43137"/>
                      </a:srgbClr>
                    </a:outerShdw>
                  </a:effectLst>
                </a:rPr>
                <a:t>Manejo integral de residuos</a:t>
              </a:r>
              <a:r>
                <a:rPr lang="es-MX" sz="2000" dirty="0" smtClean="0">
                  <a:effectLst>
                    <a:outerShdw blurRad="38100" dist="38100" dir="2700000" algn="tl">
                      <a:srgbClr val="000000">
                        <a:alpha val="43137"/>
                      </a:srgbClr>
                    </a:outerShdw>
                  </a:effectLst>
                </a:rPr>
                <a:t>.</a:t>
              </a:r>
            </a:p>
            <a:p>
              <a:pPr marL="457200" indent="-457200"/>
              <a:endParaRPr lang="es-MX" sz="2000" dirty="0" smtClean="0">
                <a:effectLst>
                  <a:outerShdw blurRad="38100" dist="38100" dir="2700000" algn="tl">
                    <a:srgbClr val="000000">
                      <a:alpha val="43137"/>
                    </a:srgbClr>
                  </a:outerShdw>
                </a:effectLst>
              </a:endParaRPr>
            </a:p>
            <a:p>
              <a:pPr marL="457200" indent="-457200"/>
              <a:endParaRPr lang="es-MX" sz="2000" dirty="0">
                <a:effectLst>
                  <a:outerShdw blurRad="38100" dist="38100" dir="2700000" algn="tl">
                    <a:srgbClr val="000000">
                      <a:alpha val="43137"/>
                    </a:srgbClr>
                  </a:outerShdw>
                </a:effectLst>
              </a:endParaRPr>
            </a:p>
            <a:p>
              <a:r>
                <a:rPr lang="es-MX" sz="2000" dirty="0">
                  <a:effectLst>
                    <a:outerShdw blurRad="38100" dist="38100" dir="2700000" algn="tl">
                      <a:srgbClr val="000000">
                        <a:alpha val="43137"/>
                      </a:srgbClr>
                    </a:outerShdw>
                  </a:effectLst>
                </a:rPr>
                <a:t>Valorización y aprovechamiento de residuos</a:t>
              </a:r>
              <a:r>
                <a:rPr lang="es-MX" sz="2000" dirty="0" smtClean="0">
                  <a:effectLst>
                    <a:outerShdw blurRad="38100" dist="38100" dir="2700000" algn="tl">
                      <a:srgbClr val="000000">
                        <a:alpha val="43137"/>
                      </a:srgbClr>
                    </a:outerShdw>
                  </a:effectLst>
                </a:rPr>
                <a:t>.</a:t>
              </a:r>
            </a:p>
            <a:p>
              <a:endParaRPr lang="es-MX" sz="2000" dirty="0" smtClean="0">
                <a:effectLst>
                  <a:outerShdw blurRad="38100" dist="38100" dir="2700000" algn="tl">
                    <a:srgbClr val="000000">
                      <a:alpha val="43137"/>
                    </a:srgbClr>
                  </a:outerShdw>
                </a:effectLst>
              </a:endParaRPr>
            </a:p>
            <a:p>
              <a:pPr marL="457200" indent="-457200"/>
              <a:endParaRPr lang="es-MX" sz="2000" dirty="0">
                <a:effectLst>
                  <a:outerShdw blurRad="38100" dist="38100" dir="2700000" algn="tl">
                    <a:srgbClr val="000000">
                      <a:alpha val="43137"/>
                    </a:srgbClr>
                  </a:outerShdw>
                </a:effectLst>
              </a:endParaRPr>
            </a:p>
            <a:p>
              <a:r>
                <a:rPr lang="es-MX" sz="2000" dirty="0">
                  <a:effectLst>
                    <a:outerShdw blurRad="38100" dist="38100" dir="2700000" algn="tl">
                      <a:srgbClr val="000000">
                        <a:alpha val="43137"/>
                      </a:srgbClr>
                    </a:outerShdw>
                  </a:effectLst>
                </a:rPr>
                <a:t>Prevención y control de </a:t>
              </a:r>
              <a:r>
                <a:rPr lang="es-MX" sz="2000" dirty="0" smtClean="0">
                  <a:effectLst>
                    <a:outerShdw blurRad="38100" dist="38100" dir="2700000" algn="tl">
                      <a:srgbClr val="000000">
                        <a:alpha val="43137"/>
                      </a:srgbClr>
                    </a:outerShdw>
                  </a:effectLst>
                </a:rPr>
                <a:t>la contaminación </a:t>
              </a:r>
              <a:r>
                <a:rPr lang="es-MX" sz="2000" dirty="0">
                  <a:effectLst>
                    <a:outerShdw blurRad="38100" dist="38100" dir="2700000" algn="tl">
                      <a:srgbClr val="000000">
                        <a:alpha val="43137"/>
                      </a:srgbClr>
                    </a:outerShdw>
                  </a:effectLst>
                </a:rPr>
                <a:t>del suelo</a:t>
              </a:r>
              <a:r>
                <a:rPr lang="es-MX" sz="2000" dirty="0" smtClean="0">
                  <a:effectLst>
                    <a:outerShdw blurRad="38100" dist="38100" dir="2700000" algn="tl">
                      <a:srgbClr val="000000">
                        <a:alpha val="43137"/>
                      </a:srgbClr>
                    </a:outerShdw>
                  </a:effectLst>
                </a:rPr>
                <a:t>.</a:t>
              </a:r>
            </a:p>
            <a:p>
              <a:pPr marL="457200" indent="-457200"/>
              <a:endParaRPr lang="es-MX" sz="2000" dirty="0">
                <a:effectLst>
                  <a:outerShdw blurRad="38100" dist="38100" dir="2700000" algn="tl">
                    <a:srgbClr val="000000">
                      <a:alpha val="43137"/>
                    </a:srgbClr>
                  </a:outerShdw>
                </a:effectLst>
              </a:endParaRPr>
            </a:p>
            <a:p>
              <a:pPr marL="457200" indent="-457200"/>
              <a:r>
                <a:rPr lang="es-MX" sz="2000" dirty="0">
                  <a:effectLst>
                    <a:outerShdw blurRad="38100" dist="38100" dir="2700000" algn="tl">
                      <a:srgbClr val="000000">
                        <a:alpha val="43137"/>
                      </a:srgbClr>
                    </a:outerShdw>
                  </a:effectLst>
                </a:rPr>
                <a:t>Comunicación y educación </a:t>
              </a:r>
              <a:endParaRPr lang="es-MX" sz="2000" dirty="0" smtClean="0">
                <a:effectLst>
                  <a:outerShdw blurRad="38100" dist="38100" dir="2700000" algn="tl">
                    <a:srgbClr val="000000">
                      <a:alpha val="43137"/>
                    </a:srgbClr>
                  </a:outerShdw>
                </a:effectLst>
              </a:endParaRPr>
            </a:p>
            <a:p>
              <a:pPr marL="457200" indent="-457200"/>
              <a:r>
                <a:rPr lang="es-MX" sz="2000" dirty="0" smtClean="0">
                  <a:effectLst>
                    <a:outerShdw blurRad="38100" dist="38100" dir="2700000" algn="tl">
                      <a:srgbClr val="000000">
                        <a:alpha val="43137"/>
                      </a:srgbClr>
                    </a:outerShdw>
                  </a:effectLst>
                </a:rPr>
                <a:t>ambiental</a:t>
              </a:r>
              <a:r>
                <a:rPr lang="es-MX" sz="2000" dirty="0">
                  <a:effectLst>
                    <a:outerShdw blurRad="38100" dist="38100" dir="2700000" algn="tl">
                      <a:srgbClr val="000000">
                        <a:alpha val="43137"/>
                      </a:srgbClr>
                    </a:outerShdw>
                  </a:effectLst>
                </a:rPr>
                <a:t>.</a:t>
              </a:r>
            </a:p>
          </p:txBody>
        </p:sp>
        <p:sp>
          <p:nvSpPr>
            <p:cNvPr id="17" name="16 CuadroTexto"/>
            <p:cNvSpPr txBox="1"/>
            <p:nvPr/>
          </p:nvSpPr>
          <p:spPr>
            <a:xfrm>
              <a:off x="3143240" y="357166"/>
              <a:ext cx="2143140" cy="523220"/>
            </a:xfrm>
            <a:prstGeom prst="rect">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2800" dirty="0" smtClean="0">
                  <a:effectLst>
                    <a:outerShdw blurRad="38100" dist="38100" dir="2700000" algn="tl">
                      <a:srgbClr val="000000">
                        <a:alpha val="43137"/>
                      </a:srgbClr>
                    </a:outerShdw>
                  </a:effectLst>
                </a:rPr>
                <a:t>Subprogramas</a:t>
              </a:r>
              <a:endParaRPr lang="es-MX" sz="2800" dirty="0">
                <a:effectLst>
                  <a:outerShdw blurRad="38100" dist="38100" dir="2700000" algn="tl">
                    <a:srgbClr val="000000">
                      <a:alpha val="43137"/>
                    </a:srgbClr>
                  </a:outerShdw>
                </a:effectLst>
              </a:endParaRPr>
            </a:p>
          </p:txBody>
        </p:sp>
        <p:sp>
          <p:nvSpPr>
            <p:cNvPr id="18" name="17 CuadroTexto"/>
            <p:cNvSpPr txBox="1"/>
            <p:nvPr/>
          </p:nvSpPr>
          <p:spPr>
            <a:xfrm>
              <a:off x="5857884" y="357166"/>
              <a:ext cx="2714644" cy="523220"/>
            </a:xfrm>
            <a:prstGeom prst="rect">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800" dirty="0" smtClean="0">
                  <a:effectLst>
                    <a:outerShdw blurRad="38100" dist="38100" dir="2700000" algn="tl">
                      <a:srgbClr val="000000">
                        <a:alpha val="43137"/>
                      </a:srgbClr>
                    </a:outerShdw>
                  </a:effectLst>
                  <a:latin typeface="+mn-lt"/>
                </a:rPr>
                <a:t>Evaluación</a:t>
              </a:r>
              <a:endParaRPr lang="es-MX" sz="2800" dirty="0">
                <a:effectLst>
                  <a:outerShdw blurRad="38100" dist="38100" dir="2700000" algn="tl">
                    <a:srgbClr val="000000">
                      <a:alpha val="43137"/>
                    </a:srgbClr>
                  </a:outerShdw>
                </a:effectLst>
                <a:latin typeface="+mn-lt"/>
              </a:endParaRPr>
            </a:p>
          </p:txBody>
        </p:sp>
        <p:sp>
          <p:nvSpPr>
            <p:cNvPr id="19" name="18 CuadroTexto"/>
            <p:cNvSpPr txBox="1"/>
            <p:nvPr/>
          </p:nvSpPr>
          <p:spPr>
            <a:xfrm>
              <a:off x="3786182" y="1428736"/>
              <a:ext cx="128588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dirty="0" smtClean="0"/>
                <a:t>2</a:t>
              </a:r>
            </a:p>
          </p:txBody>
        </p:sp>
        <p:sp>
          <p:nvSpPr>
            <p:cNvPr id="20" name="19 CuadroTexto"/>
            <p:cNvSpPr txBox="1"/>
            <p:nvPr/>
          </p:nvSpPr>
          <p:spPr>
            <a:xfrm>
              <a:off x="3857620" y="2714620"/>
              <a:ext cx="128588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dirty="0" smtClean="0"/>
                <a:t>8</a:t>
              </a:r>
            </a:p>
          </p:txBody>
        </p:sp>
        <p:sp>
          <p:nvSpPr>
            <p:cNvPr id="21" name="20 CuadroTexto"/>
            <p:cNvSpPr txBox="1"/>
            <p:nvPr/>
          </p:nvSpPr>
          <p:spPr>
            <a:xfrm>
              <a:off x="3857620" y="3786190"/>
              <a:ext cx="128588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dirty="0" smtClean="0"/>
                <a:t>4</a:t>
              </a:r>
            </a:p>
          </p:txBody>
        </p:sp>
        <p:sp>
          <p:nvSpPr>
            <p:cNvPr id="22" name="21 CuadroTexto"/>
            <p:cNvSpPr txBox="1"/>
            <p:nvPr/>
          </p:nvSpPr>
          <p:spPr>
            <a:xfrm>
              <a:off x="3857620" y="5214950"/>
              <a:ext cx="128588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dirty="0" smtClean="0"/>
                <a:t>1</a:t>
              </a:r>
            </a:p>
          </p:txBody>
        </p:sp>
        <p:sp>
          <p:nvSpPr>
            <p:cNvPr id="23" name="22 CuadroTexto"/>
            <p:cNvSpPr txBox="1"/>
            <p:nvPr/>
          </p:nvSpPr>
          <p:spPr>
            <a:xfrm>
              <a:off x="3857620" y="6143644"/>
              <a:ext cx="128588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dirty="0" smtClean="0"/>
                <a:t>2</a:t>
              </a:r>
            </a:p>
          </p:txBody>
        </p:sp>
        <p:sp>
          <p:nvSpPr>
            <p:cNvPr id="24" name="23 CuadroTexto"/>
            <p:cNvSpPr txBox="1"/>
            <p:nvPr/>
          </p:nvSpPr>
          <p:spPr>
            <a:xfrm>
              <a:off x="5429256" y="1285860"/>
              <a:ext cx="3500462" cy="954107"/>
            </a:xfrm>
            <a:prstGeom prst="rect">
              <a:avLst/>
            </a:prstGeom>
            <a:noFill/>
          </p:spPr>
          <p:txBody>
            <a:bodyPr wrap="square" rtlCol="0">
              <a:spAutoFit/>
            </a:bodyPr>
            <a:lstStyle/>
            <a:p>
              <a:pPr marL="174625" indent="-174625">
                <a:buBlip>
                  <a:blip r:embed="rId2"/>
                </a:buBlip>
              </a:pPr>
              <a:r>
                <a:rPr lang="es-MX" sz="1400" dirty="0" smtClean="0"/>
                <a:t>De 8704 de empresas en el DF, sólo1533 empresas cuentan con Registros de Planes de   Manejo, lo que significa el 17.61%</a:t>
              </a:r>
              <a:endParaRPr lang="es-MX" sz="1400" dirty="0"/>
            </a:p>
          </p:txBody>
        </p:sp>
        <p:sp>
          <p:nvSpPr>
            <p:cNvPr id="25" name="24 CuadroTexto"/>
            <p:cNvSpPr txBox="1"/>
            <p:nvPr/>
          </p:nvSpPr>
          <p:spPr>
            <a:xfrm>
              <a:off x="5500694" y="2357430"/>
              <a:ext cx="3500462" cy="1169551"/>
            </a:xfrm>
            <a:prstGeom prst="rect">
              <a:avLst/>
            </a:prstGeom>
            <a:noFill/>
          </p:spPr>
          <p:txBody>
            <a:bodyPr wrap="square" rtlCol="0">
              <a:spAutoFit/>
            </a:bodyPr>
            <a:lstStyle/>
            <a:p>
              <a:pPr marL="174625" indent="-174625">
                <a:buBlip>
                  <a:blip r:embed="rId2"/>
                </a:buBlip>
              </a:pPr>
              <a:r>
                <a:rPr lang="es-MX" sz="1400" dirty="0" smtClean="0"/>
                <a:t>Rutas: 28.48%</a:t>
              </a:r>
            </a:p>
            <a:p>
              <a:pPr marL="174625" indent="-174625">
                <a:buBlip>
                  <a:blip r:embed="rId2"/>
                </a:buBlip>
              </a:pPr>
              <a:r>
                <a:rPr lang="es-MX" sz="1400" dirty="0" smtClean="0"/>
                <a:t>Colonias: 4.11%</a:t>
              </a:r>
            </a:p>
            <a:p>
              <a:pPr marL="174625" indent="-174625">
                <a:buBlip>
                  <a:blip r:embed="rId2"/>
                </a:buBlip>
              </a:pPr>
              <a:r>
                <a:rPr lang="es-MX" sz="1400" dirty="0" smtClean="0"/>
                <a:t>Escuela Limpia: 6.47%</a:t>
              </a:r>
            </a:p>
            <a:p>
              <a:pPr marL="174625" indent="-174625">
                <a:buBlip>
                  <a:blip r:embed="rId2"/>
                </a:buBlip>
              </a:pPr>
              <a:r>
                <a:rPr lang="es-MX" sz="1400" dirty="0" smtClean="0"/>
                <a:t>Recolección especializada: 8.4%</a:t>
              </a:r>
            </a:p>
            <a:p>
              <a:pPr marL="174625" indent="-174625">
                <a:buBlip>
                  <a:blip r:embed="rId2"/>
                </a:buBlip>
              </a:pPr>
              <a:r>
                <a:rPr lang="es-MX" sz="1400" dirty="0" smtClean="0"/>
                <a:t>Renovación del parque vehicular: 29%</a:t>
              </a:r>
              <a:endParaRPr lang="es-MX" sz="1400" dirty="0"/>
            </a:p>
          </p:txBody>
        </p:sp>
        <p:sp>
          <p:nvSpPr>
            <p:cNvPr id="26" name="25 CuadroTexto"/>
            <p:cNvSpPr txBox="1"/>
            <p:nvPr/>
          </p:nvSpPr>
          <p:spPr>
            <a:xfrm>
              <a:off x="5500694" y="3714752"/>
              <a:ext cx="3500462" cy="1384995"/>
            </a:xfrm>
            <a:prstGeom prst="rect">
              <a:avLst/>
            </a:prstGeom>
            <a:noFill/>
          </p:spPr>
          <p:txBody>
            <a:bodyPr wrap="square" rtlCol="0">
              <a:spAutoFit/>
            </a:bodyPr>
            <a:lstStyle/>
            <a:p>
              <a:pPr marL="174625" indent="-174625">
                <a:buBlip>
                  <a:blip r:embed="rId2"/>
                </a:buBlip>
              </a:pPr>
              <a:r>
                <a:rPr lang="es-MX" sz="1400" dirty="0" smtClean="0"/>
                <a:t>Cantidad de residuos orgánicos recolectados en el periodo 2004-2007, es de 13.4%</a:t>
              </a:r>
            </a:p>
            <a:p>
              <a:pPr marL="174625" indent="-174625">
                <a:buBlip>
                  <a:blip r:embed="rId2"/>
                </a:buBlip>
              </a:pPr>
              <a:r>
                <a:rPr lang="es-MX" sz="1400" dirty="0" smtClean="0"/>
                <a:t>Tasa de recuperación en Plantas de selección: 8.44% SJA, 7.07% SC y 7.75% BP</a:t>
              </a:r>
              <a:endParaRPr lang="es-MX" sz="1400" dirty="0"/>
            </a:p>
          </p:txBody>
        </p:sp>
        <p:sp>
          <p:nvSpPr>
            <p:cNvPr id="27" name="26 CuadroTexto"/>
            <p:cNvSpPr txBox="1"/>
            <p:nvPr/>
          </p:nvSpPr>
          <p:spPr>
            <a:xfrm>
              <a:off x="5500694" y="5214950"/>
              <a:ext cx="3500462" cy="523220"/>
            </a:xfrm>
            <a:prstGeom prst="rect">
              <a:avLst/>
            </a:prstGeom>
            <a:noFill/>
          </p:spPr>
          <p:txBody>
            <a:bodyPr wrap="square" rtlCol="0">
              <a:spAutoFit/>
            </a:bodyPr>
            <a:lstStyle/>
            <a:p>
              <a:pPr marL="174625" indent="-174625">
                <a:buBlip>
                  <a:blip r:embed="rId2"/>
                </a:buBlip>
              </a:pPr>
              <a:r>
                <a:rPr lang="es-MX" sz="1400" dirty="0" smtClean="0"/>
                <a:t>Necesita complementarse, dado que las acciones no están bien definidas.</a:t>
              </a:r>
              <a:endParaRPr lang="es-MX" sz="1400" dirty="0"/>
            </a:p>
          </p:txBody>
        </p:sp>
        <p:sp>
          <p:nvSpPr>
            <p:cNvPr id="28" name="27 CuadroTexto"/>
            <p:cNvSpPr txBox="1"/>
            <p:nvPr/>
          </p:nvSpPr>
          <p:spPr>
            <a:xfrm>
              <a:off x="5500694" y="5903893"/>
              <a:ext cx="3500462" cy="954107"/>
            </a:xfrm>
            <a:prstGeom prst="rect">
              <a:avLst/>
            </a:prstGeom>
            <a:noFill/>
          </p:spPr>
          <p:txBody>
            <a:bodyPr wrap="square" rtlCol="0">
              <a:spAutoFit/>
            </a:bodyPr>
            <a:lstStyle/>
            <a:p>
              <a:pPr marL="174625" indent="-174625">
                <a:buBlip>
                  <a:blip r:embed="rId2"/>
                </a:buBlip>
              </a:pPr>
              <a:r>
                <a:rPr lang="es-MX" sz="1400" dirty="0" smtClean="0"/>
                <a:t>Se cumplió en su totalidad, sin embargo, es necesario considerar su permanencia en el periodo del nuevo PGIRS.</a:t>
              </a:r>
              <a:endParaRPr lang="es-MX" sz="1400" dirty="0"/>
            </a:p>
          </p:txBody>
        </p:sp>
      </p:gr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115888"/>
            <a:ext cx="8208963" cy="71913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3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j-lt"/>
                <a:ea typeface="+mn-ea"/>
                <a:cs typeface="+mn-cs"/>
              </a:rPr>
              <a:t>Sectores sociales que participan en el manejo de los residuos sólidos generados en el Distrito Federal</a:t>
            </a:r>
            <a:endParaRPr kumimoji="0" lang="es-ES" sz="23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3" name="Text Box 4"/>
          <p:cNvSpPr txBox="1">
            <a:spLocks noChangeArrowheads="1"/>
          </p:cNvSpPr>
          <p:nvPr/>
        </p:nvSpPr>
        <p:spPr bwMode="auto">
          <a:xfrm>
            <a:off x="3132138" y="981075"/>
            <a:ext cx="2376487" cy="1163638"/>
          </a:xfrm>
          <a:prstGeom prst="rect">
            <a:avLst/>
          </a:prstGeom>
          <a:solidFill>
            <a:schemeClr val="accent3">
              <a:lumMod val="95000"/>
            </a:schemeClr>
          </a:solidFill>
          <a:ln w="28575" cap="rnd">
            <a:solidFill>
              <a:srgbClr val="92D050"/>
            </a:solidFill>
            <a:round/>
            <a:headEnd/>
            <a:tailEnd/>
          </a:ln>
          <a:effectLst>
            <a:glow rad="101600">
              <a:schemeClr val="accent3">
                <a:satMod val="175000"/>
                <a:alpha val="40000"/>
              </a:schemeClr>
            </a:glow>
          </a:effectLst>
        </p:spPr>
        <p:txBody>
          <a:bodyPr>
            <a:spAutoFit/>
          </a:bodyPr>
          <a:lstStyle/>
          <a:p>
            <a:pPr>
              <a:spcBef>
                <a:spcPct val="50000"/>
              </a:spcBef>
              <a:defRPr/>
            </a:pPr>
            <a:r>
              <a:rPr lang="es-ES" sz="1500" dirty="0">
                <a:latin typeface="Arial Narrow" pitchFamily="34" charset="0"/>
                <a:cs typeface="Arial" charset="0"/>
              </a:rPr>
              <a:t>Generadores de </a:t>
            </a:r>
            <a:r>
              <a:rPr lang="es-ES" sz="1500" dirty="0" smtClean="0">
                <a:latin typeface="Arial Narrow" pitchFamily="34" charset="0"/>
                <a:cs typeface="Arial" charset="0"/>
              </a:rPr>
              <a:t>residuos:</a:t>
            </a:r>
            <a:endParaRPr lang="es-ES" sz="1500" dirty="0">
              <a:latin typeface="Arial Narrow" pitchFamily="34" charset="0"/>
              <a:cs typeface="Arial" charset="0"/>
            </a:endParaRPr>
          </a:p>
          <a:p>
            <a:pPr marL="263525" lvl="1">
              <a:lnSpc>
                <a:spcPct val="70000"/>
              </a:lnSpc>
              <a:spcBef>
                <a:spcPct val="50000"/>
              </a:spcBef>
              <a:buFontTx/>
              <a:buChar char="•"/>
              <a:defRPr/>
            </a:pPr>
            <a:r>
              <a:rPr lang="es-ES" sz="1500" dirty="0">
                <a:latin typeface="Arial Narrow" pitchFamily="34" charset="0"/>
                <a:cs typeface="Arial" charset="0"/>
              </a:rPr>
              <a:t> Público en general</a:t>
            </a:r>
          </a:p>
          <a:p>
            <a:pPr marL="263525" lvl="1">
              <a:lnSpc>
                <a:spcPct val="70000"/>
              </a:lnSpc>
              <a:spcBef>
                <a:spcPct val="50000"/>
              </a:spcBef>
              <a:buFontTx/>
              <a:buChar char="•"/>
              <a:defRPr/>
            </a:pPr>
            <a:r>
              <a:rPr lang="es-ES" sz="1500" dirty="0">
                <a:latin typeface="Arial Narrow" pitchFamily="34" charset="0"/>
                <a:cs typeface="Arial" charset="0"/>
              </a:rPr>
              <a:t> Industrias y comercio</a:t>
            </a:r>
          </a:p>
          <a:p>
            <a:pPr marL="263525" lvl="1">
              <a:lnSpc>
                <a:spcPct val="70000"/>
              </a:lnSpc>
              <a:spcBef>
                <a:spcPct val="50000"/>
              </a:spcBef>
              <a:buFontTx/>
              <a:buChar char="•"/>
              <a:defRPr/>
            </a:pPr>
            <a:r>
              <a:rPr lang="es-ES" sz="1500" dirty="0">
                <a:latin typeface="Arial Narrow" pitchFamily="34" charset="0"/>
                <a:cs typeface="Arial" charset="0"/>
              </a:rPr>
              <a:t> Constructores</a:t>
            </a:r>
          </a:p>
        </p:txBody>
      </p:sp>
      <p:sp>
        <p:nvSpPr>
          <p:cNvPr id="4" name="Text Box 5"/>
          <p:cNvSpPr txBox="1">
            <a:spLocks noChangeArrowheads="1"/>
          </p:cNvSpPr>
          <p:nvPr/>
        </p:nvSpPr>
        <p:spPr bwMode="auto">
          <a:xfrm>
            <a:off x="3132138" y="2492375"/>
            <a:ext cx="2376487" cy="339725"/>
          </a:xfrm>
          <a:prstGeom prst="rect">
            <a:avLst/>
          </a:prstGeom>
          <a:solidFill>
            <a:schemeClr val="accent3">
              <a:lumMod val="95000"/>
            </a:schemeClr>
          </a:solidFill>
          <a:ln w="28575" algn="ctr">
            <a:solidFill>
              <a:srgbClr val="92D050"/>
            </a:solidFill>
            <a:miter lim="800000"/>
            <a:headEnd/>
            <a:tailEnd/>
          </a:ln>
          <a:effectLst/>
        </p:spPr>
        <p:txBody>
          <a:bodyPr>
            <a:spAutoFit/>
          </a:bodyPr>
          <a:lstStyle/>
          <a:p>
            <a:pPr>
              <a:spcBef>
                <a:spcPct val="50000"/>
              </a:spcBef>
              <a:defRPr/>
            </a:pPr>
            <a:r>
              <a:rPr lang="es-ES" sz="1500">
                <a:latin typeface="Arial Narrow" pitchFamily="34" charset="0"/>
                <a:cs typeface="Arial" charset="0"/>
              </a:rPr>
              <a:t>Gobierno del Distrito Federal</a:t>
            </a:r>
          </a:p>
        </p:txBody>
      </p:sp>
      <p:sp>
        <p:nvSpPr>
          <p:cNvPr id="5" name="Text Box 6"/>
          <p:cNvSpPr txBox="1">
            <a:spLocks noChangeArrowheads="1"/>
          </p:cNvSpPr>
          <p:nvPr/>
        </p:nvSpPr>
        <p:spPr bwMode="auto">
          <a:xfrm>
            <a:off x="3132138" y="3213100"/>
            <a:ext cx="2376487" cy="568325"/>
          </a:xfrm>
          <a:prstGeom prst="rect">
            <a:avLst/>
          </a:prstGeom>
          <a:solidFill>
            <a:schemeClr val="accent3">
              <a:lumMod val="95000"/>
            </a:schemeClr>
          </a:solidFill>
          <a:ln w="28575" algn="ctr">
            <a:solidFill>
              <a:srgbClr val="92D050"/>
            </a:solidFill>
            <a:miter lim="800000"/>
            <a:headEnd/>
            <a:tailEnd/>
          </a:ln>
          <a:effectLst/>
        </p:spPr>
        <p:txBody>
          <a:bodyPr>
            <a:spAutoFit/>
          </a:bodyPr>
          <a:lstStyle/>
          <a:p>
            <a:pPr algn="ctr">
              <a:spcBef>
                <a:spcPct val="50000"/>
              </a:spcBef>
              <a:defRPr/>
            </a:pPr>
            <a:r>
              <a:rPr lang="es-ES" sz="1500" dirty="0">
                <a:latin typeface="Arial Narrow" pitchFamily="34" charset="0"/>
                <a:cs typeface="Arial" charset="0"/>
              </a:rPr>
              <a:t>Delegaciones responsables de los servicios de limpia</a:t>
            </a:r>
          </a:p>
        </p:txBody>
      </p:sp>
      <p:sp>
        <p:nvSpPr>
          <p:cNvPr id="6" name="Text Box 7"/>
          <p:cNvSpPr txBox="1">
            <a:spLocks noChangeArrowheads="1"/>
          </p:cNvSpPr>
          <p:nvPr/>
        </p:nvSpPr>
        <p:spPr bwMode="auto">
          <a:xfrm>
            <a:off x="3132138" y="4149725"/>
            <a:ext cx="2376487" cy="1157288"/>
          </a:xfrm>
          <a:prstGeom prst="rect">
            <a:avLst/>
          </a:prstGeom>
          <a:solidFill>
            <a:schemeClr val="accent3">
              <a:lumMod val="95000"/>
            </a:schemeClr>
          </a:solidFill>
          <a:ln w="28575">
            <a:solidFill>
              <a:srgbClr val="92D050"/>
            </a:solidFill>
            <a:miter lim="800000"/>
            <a:headEnd/>
            <a:tailEnd/>
          </a:ln>
          <a:effectLst/>
        </p:spPr>
        <p:txBody>
          <a:bodyPr>
            <a:spAutoFit/>
          </a:bodyPr>
          <a:lstStyle/>
          <a:p>
            <a:pPr>
              <a:spcBef>
                <a:spcPct val="50000"/>
              </a:spcBef>
              <a:defRPr/>
            </a:pPr>
            <a:r>
              <a:rPr lang="es-ES" sz="1500">
                <a:latin typeface="Arial Narrow" pitchFamily="34" charset="0"/>
                <a:cs typeface="Arial" charset="0"/>
              </a:rPr>
              <a:t>Trabajadores de limpia:</a:t>
            </a:r>
          </a:p>
          <a:p>
            <a:pPr marL="179388" lvl="1">
              <a:lnSpc>
                <a:spcPct val="70000"/>
              </a:lnSpc>
              <a:spcBef>
                <a:spcPct val="50000"/>
              </a:spcBef>
              <a:buFontTx/>
              <a:buChar char="•"/>
              <a:defRPr/>
            </a:pPr>
            <a:r>
              <a:rPr lang="es-ES" sz="1500">
                <a:latin typeface="Arial Narrow" pitchFamily="34" charset="0"/>
                <a:cs typeface="Arial" charset="0"/>
              </a:rPr>
              <a:t> De Base</a:t>
            </a:r>
          </a:p>
          <a:p>
            <a:pPr marL="179388" lvl="1">
              <a:lnSpc>
                <a:spcPct val="70000"/>
              </a:lnSpc>
              <a:spcBef>
                <a:spcPct val="50000"/>
              </a:spcBef>
              <a:buFontTx/>
              <a:buChar char="•"/>
              <a:defRPr/>
            </a:pPr>
            <a:r>
              <a:rPr lang="es-ES" sz="1500">
                <a:latin typeface="Arial Narrow" pitchFamily="34" charset="0"/>
                <a:cs typeface="Arial" charset="0"/>
              </a:rPr>
              <a:t> Eventuales</a:t>
            </a:r>
          </a:p>
          <a:p>
            <a:pPr marL="179388" lvl="1">
              <a:lnSpc>
                <a:spcPct val="70000"/>
              </a:lnSpc>
              <a:spcBef>
                <a:spcPct val="50000"/>
              </a:spcBef>
              <a:buFontTx/>
              <a:buChar char="•"/>
              <a:defRPr/>
            </a:pPr>
            <a:r>
              <a:rPr lang="es-ES" sz="1500">
                <a:latin typeface="Arial Narrow" pitchFamily="34" charset="0"/>
                <a:cs typeface="Arial" charset="0"/>
              </a:rPr>
              <a:t> Voluntarios</a:t>
            </a:r>
          </a:p>
        </p:txBody>
      </p:sp>
      <p:sp>
        <p:nvSpPr>
          <p:cNvPr id="7" name="Text Box 19"/>
          <p:cNvSpPr txBox="1">
            <a:spLocks noChangeArrowheads="1"/>
          </p:cNvSpPr>
          <p:nvPr/>
        </p:nvSpPr>
        <p:spPr bwMode="auto">
          <a:xfrm>
            <a:off x="3132138" y="5589588"/>
            <a:ext cx="2376487" cy="568325"/>
          </a:xfrm>
          <a:prstGeom prst="rect">
            <a:avLst/>
          </a:prstGeom>
          <a:solidFill>
            <a:schemeClr val="accent3">
              <a:lumMod val="95000"/>
            </a:schemeClr>
          </a:solidFill>
          <a:ln w="28575" algn="ctr">
            <a:solidFill>
              <a:srgbClr val="92D050"/>
            </a:solidFill>
            <a:miter lim="800000"/>
            <a:headEnd/>
            <a:tailEnd/>
          </a:ln>
          <a:effectLst/>
        </p:spPr>
        <p:txBody>
          <a:bodyPr>
            <a:spAutoFit/>
          </a:bodyPr>
          <a:lstStyle/>
          <a:p>
            <a:pPr algn="ctr">
              <a:spcBef>
                <a:spcPct val="50000"/>
              </a:spcBef>
              <a:defRPr/>
            </a:pPr>
            <a:r>
              <a:rPr lang="es-ES" sz="1500">
                <a:latin typeface="Arial Narrow" pitchFamily="34" charset="0"/>
                <a:cs typeface="Arial" charset="0"/>
              </a:rPr>
              <a:t>Trabajadores de las plantas seleccionadoras (3 plantas).</a:t>
            </a:r>
          </a:p>
        </p:txBody>
      </p:sp>
      <p:sp>
        <p:nvSpPr>
          <p:cNvPr id="8" name="Text Box 20"/>
          <p:cNvSpPr txBox="1">
            <a:spLocks noChangeArrowheads="1"/>
          </p:cNvSpPr>
          <p:nvPr/>
        </p:nvSpPr>
        <p:spPr bwMode="auto">
          <a:xfrm>
            <a:off x="3132138" y="6473825"/>
            <a:ext cx="2376487" cy="339725"/>
          </a:xfrm>
          <a:prstGeom prst="rect">
            <a:avLst/>
          </a:prstGeom>
          <a:solidFill>
            <a:schemeClr val="accent3">
              <a:lumMod val="95000"/>
            </a:schemeClr>
          </a:solidFill>
          <a:ln w="28575" algn="ctr">
            <a:solidFill>
              <a:srgbClr val="92D050"/>
            </a:solidFill>
            <a:miter lim="800000"/>
            <a:headEnd/>
            <a:tailEnd/>
          </a:ln>
          <a:effectLst/>
        </p:spPr>
        <p:txBody>
          <a:bodyPr>
            <a:spAutoFit/>
          </a:bodyPr>
          <a:lstStyle/>
          <a:p>
            <a:pPr algn="ctr">
              <a:spcBef>
                <a:spcPct val="50000"/>
              </a:spcBef>
              <a:defRPr/>
            </a:pPr>
            <a:r>
              <a:rPr lang="es-ES" sz="1500">
                <a:latin typeface="Arial Narrow" pitchFamily="34" charset="0"/>
                <a:cs typeface="Arial" charset="0"/>
              </a:rPr>
              <a:t>Bordo Poniente</a:t>
            </a:r>
          </a:p>
        </p:txBody>
      </p:sp>
      <p:sp>
        <p:nvSpPr>
          <p:cNvPr id="9" name="Oval 32"/>
          <p:cNvSpPr>
            <a:spLocks noChangeArrowheads="1"/>
          </p:cNvSpPr>
          <p:nvPr/>
        </p:nvSpPr>
        <p:spPr bwMode="auto">
          <a:xfrm>
            <a:off x="6300788" y="4292600"/>
            <a:ext cx="1800225" cy="935038"/>
          </a:xfrm>
          <a:prstGeom prst="ellipse">
            <a:avLst/>
          </a:prstGeom>
          <a:solidFill>
            <a:schemeClr val="accent3">
              <a:lumMod val="95000"/>
            </a:schemeClr>
          </a:solidFill>
          <a:ln w="28575">
            <a:solidFill>
              <a:srgbClr val="92D050"/>
            </a:solidFill>
            <a:round/>
            <a:headEnd/>
            <a:tailEnd/>
          </a:ln>
          <a:effectLst/>
        </p:spPr>
        <p:txBody>
          <a:bodyPr wrap="none" anchor="ctr"/>
          <a:lstStyle/>
          <a:p>
            <a:pPr>
              <a:defRPr/>
            </a:pPr>
            <a:endParaRPr lang="es-MX">
              <a:latin typeface="Arial" charset="0"/>
              <a:cs typeface="Arial" charset="0"/>
            </a:endParaRPr>
          </a:p>
        </p:txBody>
      </p:sp>
      <p:sp>
        <p:nvSpPr>
          <p:cNvPr id="10" name="Text Box 33"/>
          <p:cNvSpPr txBox="1">
            <a:spLocks noChangeArrowheads="1"/>
          </p:cNvSpPr>
          <p:nvPr/>
        </p:nvSpPr>
        <p:spPr bwMode="auto">
          <a:xfrm>
            <a:off x="6300788" y="4364038"/>
            <a:ext cx="1871662" cy="549275"/>
          </a:xfrm>
          <a:prstGeom prst="rect">
            <a:avLst/>
          </a:prstGeom>
          <a:noFill/>
          <a:ln w="9525" algn="ctr">
            <a:noFill/>
            <a:miter lim="800000"/>
            <a:headEnd/>
            <a:tailEnd/>
          </a:ln>
        </p:spPr>
        <p:txBody>
          <a:bodyPr>
            <a:spAutoFit/>
          </a:bodyPr>
          <a:lstStyle/>
          <a:p>
            <a:pPr algn="ctr">
              <a:spcBef>
                <a:spcPct val="50000"/>
              </a:spcBef>
            </a:pPr>
            <a:r>
              <a:rPr lang="es-ES" sz="1500">
                <a:latin typeface="Arial Narrow" pitchFamily="34" charset="0"/>
              </a:rPr>
              <a:t>Sindicato de trabajadores de limpia</a:t>
            </a:r>
          </a:p>
        </p:txBody>
      </p:sp>
      <p:sp>
        <p:nvSpPr>
          <p:cNvPr id="11" name="Oval 37"/>
          <p:cNvSpPr>
            <a:spLocks noChangeArrowheads="1"/>
          </p:cNvSpPr>
          <p:nvPr/>
        </p:nvSpPr>
        <p:spPr bwMode="auto">
          <a:xfrm>
            <a:off x="6300788" y="5445125"/>
            <a:ext cx="1727200" cy="936625"/>
          </a:xfrm>
          <a:prstGeom prst="ellipse">
            <a:avLst/>
          </a:prstGeom>
          <a:solidFill>
            <a:schemeClr val="accent3">
              <a:lumMod val="95000"/>
            </a:schemeClr>
          </a:solidFill>
          <a:ln w="28575">
            <a:solidFill>
              <a:srgbClr val="92D050"/>
            </a:solidFill>
            <a:round/>
            <a:headEnd/>
            <a:tailEnd/>
          </a:ln>
          <a:effectLst/>
        </p:spPr>
        <p:txBody>
          <a:bodyPr wrap="none" anchor="ctr"/>
          <a:lstStyle/>
          <a:p>
            <a:pPr>
              <a:defRPr/>
            </a:pPr>
            <a:endParaRPr lang="es-MX">
              <a:latin typeface="Arial" charset="0"/>
              <a:cs typeface="Arial" charset="0"/>
            </a:endParaRPr>
          </a:p>
        </p:txBody>
      </p:sp>
      <p:sp>
        <p:nvSpPr>
          <p:cNvPr id="12" name="Text Box 38"/>
          <p:cNvSpPr txBox="1">
            <a:spLocks noChangeArrowheads="1"/>
          </p:cNvSpPr>
          <p:nvPr/>
        </p:nvSpPr>
        <p:spPr bwMode="auto">
          <a:xfrm>
            <a:off x="6373813" y="5589588"/>
            <a:ext cx="1512887" cy="549275"/>
          </a:xfrm>
          <a:prstGeom prst="rect">
            <a:avLst/>
          </a:prstGeom>
          <a:noFill/>
          <a:ln w="9525" algn="ctr">
            <a:noFill/>
            <a:miter lim="800000"/>
            <a:headEnd/>
            <a:tailEnd/>
          </a:ln>
        </p:spPr>
        <p:txBody>
          <a:bodyPr>
            <a:spAutoFit/>
          </a:bodyPr>
          <a:lstStyle/>
          <a:p>
            <a:pPr algn="ctr">
              <a:spcBef>
                <a:spcPct val="50000"/>
              </a:spcBef>
            </a:pPr>
            <a:r>
              <a:rPr lang="es-ES" sz="1500">
                <a:latin typeface="Arial Narrow" pitchFamily="34" charset="0"/>
              </a:rPr>
              <a:t>Gremio de pepenadores</a:t>
            </a:r>
          </a:p>
        </p:txBody>
      </p:sp>
      <p:sp>
        <p:nvSpPr>
          <p:cNvPr id="13" name="Line 41"/>
          <p:cNvSpPr>
            <a:spLocks noChangeShapeType="1"/>
          </p:cNvSpPr>
          <p:nvPr/>
        </p:nvSpPr>
        <p:spPr bwMode="auto">
          <a:xfrm>
            <a:off x="4284663" y="2133600"/>
            <a:ext cx="0" cy="358775"/>
          </a:xfrm>
          <a:prstGeom prst="line">
            <a:avLst/>
          </a:prstGeom>
          <a:noFill/>
          <a:ln w="28575">
            <a:solidFill>
              <a:srgbClr val="92D050"/>
            </a:solidFill>
            <a:round/>
            <a:headEnd/>
            <a:tailEnd type="triangle" w="lg" len="med"/>
          </a:ln>
        </p:spPr>
        <p:txBody>
          <a:bodyPr/>
          <a:lstStyle/>
          <a:p>
            <a:endParaRPr lang="es-MX"/>
          </a:p>
        </p:txBody>
      </p:sp>
      <p:sp>
        <p:nvSpPr>
          <p:cNvPr id="14" name="Line 47"/>
          <p:cNvSpPr>
            <a:spLocks noChangeShapeType="1"/>
          </p:cNvSpPr>
          <p:nvPr/>
        </p:nvSpPr>
        <p:spPr bwMode="auto">
          <a:xfrm>
            <a:off x="4284663" y="2852738"/>
            <a:ext cx="0" cy="360362"/>
          </a:xfrm>
          <a:prstGeom prst="line">
            <a:avLst/>
          </a:prstGeom>
          <a:noFill/>
          <a:ln w="28575">
            <a:solidFill>
              <a:srgbClr val="92D050"/>
            </a:solidFill>
            <a:round/>
            <a:headEnd/>
            <a:tailEnd type="triangle" w="lg" len="med"/>
          </a:ln>
        </p:spPr>
        <p:txBody>
          <a:bodyPr/>
          <a:lstStyle/>
          <a:p>
            <a:endParaRPr lang="es-MX"/>
          </a:p>
        </p:txBody>
      </p:sp>
      <p:sp>
        <p:nvSpPr>
          <p:cNvPr id="15" name="Line 48"/>
          <p:cNvSpPr>
            <a:spLocks noChangeShapeType="1"/>
          </p:cNvSpPr>
          <p:nvPr/>
        </p:nvSpPr>
        <p:spPr bwMode="auto">
          <a:xfrm>
            <a:off x="4284663" y="3789363"/>
            <a:ext cx="0" cy="360362"/>
          </a:xfrm>
          <a:prstGeom prst="line">
            <a:avLst/>
          </a:prstGeom>
          <a:noFill/>
          <a:ln w="28575">
            <a:solidFill>
              <a:srgbClr val="92D050"/>
            </a:solidFill>
            <a:round/>
            <a:headEnd/>
            <a:tailEnd type="triangle" w="lg" len="med"/>
          </a:ln>
        </p:spPr>
        <p:txBody>
          <a:bodyPr/>
          <a:lstStyle/>
          <a:p>
            <a:endParaRPr lang="es-MX"/>
          </a:p>
        </p:txBody>
      </p:sp>
      <p:sp>
        <p:nvSpPr>
          <p:cNvPr id="16" name="Line 51"/>
          <p:cNvSpPr>
            <a:spLocks noChangeShapeType="1"/>
          </p:cNvSpPr>
          <p:nvPr/>
        </p:nvSpPr>
        <p:spPr bwMode="auto">
          <a:xfrm>
            <a:off x="4284663" y="5300663"/>
            <a:ext cx="0" cy="288925"/>
          </a:xfrm>
          <a:prstGeom prst="line">
            <a:avLst/>
          </a:prstGeom>
          <a:noFill/>
          <a:ln w="28575">
            <a:solidFill>
              <a:srgbClr val="92D050"/>
            </a:solidFill>
            <a:round/>
            <a:headEnd/>
            <a:tailEnd type="triangle" w="lg" len="med"/>
          </a:ln>
        </p:spPr>
        <p:txBody>
          <a:bodyPr/>
          <a:lstStyle/>
          <a:p>
            <a:endParaRPr lang="es-MX"/>
          </a:p>
        </p:txBody>
      </p:sp>
      <p:sp>
        <p:nvSpPr>
          <p:cNvPr id="17" name="Line 52"/>
          <p:cNvSpPr>
            <a:spLocks noChangeShapeType="1"/>
          </p:cNvSpPr>
          <p:nvPr/>
        </p:nvSpPr>
        <p:spPr bwMode="auto">
          <a:xfrm>
            <a:off x="4284663" y="6165850"/>
            <a:ext cx="0" cy="288925"/>
          </a:xfrm>
          <a:prstGeom prst="line">
            <a:avLst/>
          </a:prstGeom>
          <a:noFill/>
          <a:ln w="28575">
            <a:solidFill>
              <a:srgbClr val="92D050"/>
            </a:solidFill>
            <a:round/>
            <a:headEnd/>
            <a:tailEnd type="triangle" w="lg" len="med"/>
          </a:ln>
        </p:spPr>
        <p:txBody>
          <a:bodyPr/>
          <a:lstStyle/>
          <a:p>
            <a:endParaRPr lang="es-MX"/>
          </a:p>
        </p:txBody>
      </p:sp>
      <p:sp>
        <p:nvSpPr>
          <p:cNvPr id="18" name="Line 53"/>
          <p:cNvSpPr>
            <a:spLocks noChangeShapeType="1"/>
          </p:cNvSpPr>
          <p:nvPr/>
        </p:nvSpPr>
        <p:spPr bwMode="auto">
          <a:xfrm>
            <a:off x="5508625" y="4724400"/>
            <a:ext cx="792163" cy="0"/>
          </a:xfrm>
          <a:prstGeom prst="line">
            <a:avLst/>
          </a:prstGeom>
          <a:noFill/>
          <a:ln w="28575">
            <a:solidFill>
              <a:srgbClr val="92D050"/>
            </a:solidFill>
            <a:round/>
            <a:headEnd/>
            <a:tailEnd type="triangle" w="lg" len="med"/>
          </a:ln>
        </p:spPr>
        <p:txBody>
          <a:bodyPr/>
          <a:lstStyle/>
          <a:p>
            <a:endParaRPr lang="es-MX"/>
          </a:p>
        </p:txBody>
      </p:sp>
      <p:sp>
        <p:nvSpPr>
          <p:cNvPr id="19" name="Line 54"/>
          <p:cNvSpPr>
            <a:spLocks noChangeShapeType="1"/>
          </p:cNvSpPr>
          <p:nvPr/>
        </p:nvSpPr>
        <p:spPr bwMode="auto">
          <a:xfrm>
            <a:off x="5508625" y="5876925"/>
            <a:ext cx="792163" cy="0"/>
          </a:xfrm>
          <a:prstGeom prst="line">
            <a:avLst/>
          </a:prstGeom>
          <a:noFill/>
          <a:ln w="28575">
            <a:solidFill>
              <a:srgbClr val="92D050"/>
            </a:solidFill>
            <a:round/>
            <a:headEnd/>
            <a:tailEnd type="triangle" w="lg" len="med"/>
          </a:ln>
        </p:spPr>
        <p:txBody>
          <a:bodyPr/>
          <a:lstStyle/>
          <a:p>
            <a:endParaRPr lang="es-MX"/>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85720" y="428604"/>
            <a:ext cx="8643998" cy="5627793"/>
            <a:chOff x="285720" y="428604"/>
            <a:chExt cx="8643998" cy="5627793"/>
          </a:xfrm>
        </p:grpSpPr>
        <p:sp>
          <p:nvSpPr>
            <p:cNvPr id="3" name="2 CuadroTexto"/>
            <p:cNvSpPr txBox="1"/>
            <p:nvPr/>
          </p:nvSpPr>
          <p:spPr>
            <a:xfrm>
              <a:off x="785786" y="428604"/>
              <a:ext cx="8001056" cy="584775"/>
            </a:xfrm>
            <a:prstGeom prst="rect">
              <a:avLst/>
            </a:prstGeom>
            <a:noFill/>
          </p:spPr>
          <p:txBody>
            <a:bodyPr wrap="square" rtlCol="0">
              <a:spAutoFit/>
            </a:bodyPr>
            <a:lstStyle/>
            <a:p>
              <a:r>
                <a:rPr lang="es-MX" sz="3200" dirty="0" smtClean="0">
                  <a:effectLst>
                    <a:outerShdw blurRad="38100" dist="38100" dir="2700000" algn="tl">
                      <a:srgbClr val="000000">
                        <a:alpha val="43137"/>
                      </a:srgbClr>
                    </a:outerShdw>
                  </a:effectLst>
                </a:rPr>
                <a:t>Conclusiones (Diagnóstico y Evaluación)</a:t>
              </a:r>
              <a:endParaRPr lang="es-MX" sz="3200" dirty="0">
                <a:effectLst>
                  <a:outerShdw blurRad="38100" dist="38100" dir="2700000" algn="tl">
                    <a:srgbClr val="000000">
                      <a:alpha val="43137"/>
                    </a:srgbClr>
                  </a:outerShdw>
                </a:effectLst>
              </a:endParaRPr>
            </a:p>
          </p:txBody>
        </p:sp>
        <p:sp>
          <p:nvSpPr>
            <p:cNvPr id="4" name="3 Rectángulo"/>
            <p:cNvSpPr/>
            <p:nvPr/>
          </p:nvSpPr>
          <p:spPr>
            <a:xfrm>
              <a:off x="285720" y="1285860"/>
              <a:ext cx="8643998" cy="4770537"/>
            </a:xfrm>
            <a:prstGeom prst="rect">
              <a:avLst/>
            </a:prstGeom>
          </p:spPr>
          <p:txBody>
            <a:bodyPr wrap="square">
              <a:spAutoFit/>
            </a:bodyPr>
            <a:lstStyle/>
            <a:p>
              <a:pPr>
                <a:buBlip>
                  <a:blip r:embed="rId2"/>
                </a:buBlip>
              </a:pPr>
              <a:r>
                <a:rPr lang="es-ES" sz="1600" b="1" dirty="0" smtClean="0"/>
                <a:t>En el sentido literal del término- es que cualquier sistema de manejo de residuos sólidos sólo puede ser implementado previa SEPARACIÓN DE LOS RESIDUOS</a:t>
              </a:r>
              <a:r>
                <a:rPr lang="es-ES" sz="1600" dirty="0" smtClean="0"/>
                <a:t>.</a:t>
              </a:r>
            </a:p>
            <a:p>
              <a:pPr>
                <a:buBlip>
                  <a:blip r:embed="rId2"/>
                </a:buBlip>
              </a:pPr>
              <a:endParaRPr lang="es-ES" sz="1600" dirty="0" smtClean="0"/>
            </a:p>
            <a:p>
              <a:pPr>
                <a:buBlip>
                  <a:blip r:embed="rId2"/>
                </a:buBlip>
              </a:pPr>
              <a:r>
                <a:rPr lang="es-ES" sz="1600" b="1" dirty="0" smtClean="0"/>
                <a:t>El manejo de residuos sólidos en el DF  no es tanto un problema técnico que no haya sido resuelto hasta el momento sino más bien un problema socio-económico y sobretodo político.</a:t>
              </a:r>
            </a:p>
            <a:p>
              <a:pPr>
                <a:buBlip>
                  <a:blip r:embed="rId2"/>
                </a:buBlip>
              </a:pPr>
              <a:endParaRPr lang="es-ES" sz="1600" b="1" dirty="0" smtClean="0"/>
            </a:p>
            <a:p>
              <a:pPr>
                <a:buBlip>
                  <a:blip r:embed="rId2"/>
                </a:buBlip>
              </a:pPr>
              <a:r>
                <a:rPr lang="es-ES" sz="1600" b="1" dirty="0" smtClean="0"/>
                <a:t>La recolección y tratamiento de residuos separados es una responsabilidad del Estado como tal, pero éste puede optar por dos vías alternativas y no mutuamente excluyentes para lograrlo.</a:t>
              </a:r>
            </a:p>
            <a:p>
              <a:pPr>
                <a:buBlip>
                  <a:blip r:embed="rId2"/>
                </a:buBlip>
              </a:pPr>
              <a:endParaRPr lang="es-ES" sz="1600" b="1" dirty="0" smtClean="0"/>
            </a:p>
            <a:p>
              <a:pPr>
                <a:buBlip>
                  <a:blip r:embed="rId2"/>
                </a:buBlip>
              </a:pPr>
              <a:r>
                <a:rPr lang="es-ES" sz="1600" b="1" dirty="0" smtClean="0"/>
                <a:t>Simultáneamente a la puesta en marcha de las anteriores propuestas se ponga en marcha a toda velocidad el cambio legislativo que permita SANCIONAR con multas y penas de cárcel incluso a quienes incumplan con la Ley de residuos.</a:t>
              </a:r>
            </a:p>
            <a:p>
              <a:pPr>
                <a:buBlip>
                  <a:blip r:embed="rId2"/>
                </a:buBlip>
              </a:pPr>
              <a:endParaRPr lang="es-ES" sz="1600" b="1" dirty="0" smtClean="0"/>
            </a:p>
            <a:p>
              <a:pPr>
                <a:buBlip>
                  <a:blip r:embed="rId2"/>
                </a:buBlip>
              </a:pPr>
              <a:r>
                <a:rPr lang="es-ES" sz="1600" b="1" dirty="0" smtClean="0"/>
                <a:t>Resulta IMPRESCINDIBLE hacer una propuesta de manejo de residuos de MEDIANO PLAZO que rebase la temporalidad y el sello partidista de los gobiernos del Distrito Federal y de la Federación.</a:t>
              </a:r>
              <a:endParaRPr lang="es-MX" sz="1600" b="1" dirty="0" smtClean="0"/>
            </a:p>
            <a:p>
              <a:pPr>
                <a:buBlip>
                  <a:blip r:embed="rId2"/>
                </a:buBlip>
              </a:pPr>
              <a:endParaRPr lang="es-MX" sz="1600" dirty="0"/>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28662" y="714356"/>
            <a:ext cx="7562872" cy="762000"/>
          </a:xfrm>
        </p:spPr>
        <p:txBody>
          <a:bodyPr/>
          <a:lstStyle/>
          <a:p>
            <a:r>
              <a:rPr lang="en-US" dirty="0" smtClean="0"/>
              <a:t>Contenido:</a:t>
            </a:r>
            <a:endParaRPr lang="en-US" dirty="0"/>
          </a:p>
        </p:txBody>
      </p:sp>
      <p:sp>
        <p:nvSpPr>
          <p:cNvPr id="94211" name="Rectangle 3"/>
          <p:cNvSpPr>
            <a:spLocks noGrp="1" noChangeArrowheads="1"/>
          </p:cNvSpPr>
          <p:nvPr>
            <p:ph type="body" idx="1"/>
          </p:nvPr>
        </p:nvSpPr>
        <p:spPr>
          <a:xfrm>
            <a:off x="1071538" y="1571612"/>
            <a:ext cx="7543800" cy="3429024"/>
          </a:xfrm>
        </p:spPr>
        <p:txBody>
          <a:bodyPr/>
          <a:lstStyle/>
          <a:p>
            <a:pPr algn="just">
              <a:buNone/>
            </a:pPr>
            <a:r>
              <a:rPr lang="es-MX" sz="2200" dirty="0" smtClean="0">
                <a:effectLst>
                  <a:outerShdw blurRad="38100" dist="38100" dir="2700000" algn="tl">
                    <a:srgbClr val="000000">
                      <a:alpha val="43137"/>
                    </a:srgbClr>
                  </a:outerShdw>
                </a:effectLst>
              </a:rPr>
              <a:t>Tema 1. Diagnóstico del manejo de  los residuos  sólidos urbanos en el   	Distrito Federal.</a:t>
            </a:r>
          </a:p>
          <a:p>
            <a:pPr algn="just">
              <a:buNone/>
            </a:pPr>
            <a:endParaRPr lang="es-MX" sz="2000" dirty="0">
              <a:effectLst>
                <a:outerShdw blurRad="38100" dist="38100" dir="2700000" algn="tl">
                  <a:srgbClr val="000000">
                    <a:alpha val="43137"/>
                  </a:srgbClr>
                </a:outerShdw>
              </a:effectLst>
            </a:endParaRPr>
          </a:p>
          <a:p>
            <a:pPr algn="just">
              <a:buNone/>
            </a:pPr>
            <a:r>
              <a:rPr lang="es-MX" sz="2000" dirty="0" smtClean="0"/>
              <a:t>1.1 Generación y composición de los residuos sólidos</a:t>
            </a:r>
          </a:p>
          <a:p>
            <a:pPr algn="just">
              <a:buNone/>
            </a:pPr>
            <a:r>
              <a:rPr lang="es-MX" sz="2000" dirty="0" smtClean="0"/>
              <a:t>1.2 Flujo</a:t>
            </a:r>
          </a:p>
          <a:p>
            <a:pPr algn="just">
              <a:buNone/>
            </a:pPr>
            <a:r>
              <a:rPr lang="es-MX" sz="2000" dirty="0" smtClean="0"/>
              <a:t>1.3 Infraestructura para  el manejo</a:t>
            </a:r>
          </a:p>
          <a:p>
            <a:pPr algn="just">
              <a:buNone/>
            </a:pPr>
            <a:r>
              <a:rPr lang="es-MX" sz="2000" dirty="0" smtClean="0"/>
              <a:t>1.4 Situación actual del manejo </a:t>
            </a:r>
          </a:p>
          <a:p>
            <a:pPr algn="just">
              <a:buNone/>
            </a:pPr>
            <a:r>
              <a:rPr lang="es-MX" sz="2000" dirty="0" smtClean="0"/>
              <a:t>1.5 Aspectos críticos identificados</a:t>
            </a:r>
          </a:p>
          <a:p>
            <a:pPr algn="just">
              <a:buNone/>
            </a:pPr>
            <a:endParaRPr lang="es-MX" sz="2200" dirty="0">
              <a:effectLst>
                <a:outerShdw blurRad="38100" dist="38100" dir="2700000" algn="tl">
                  <a:srgbClr val="000000">
                    <a:alpha val="43137"/>
                  </a:srgbClr>
                </a:outerShdw>
              </a:effectLst>
            </a:endParaRPr>
          </a:p>
          <a:p>
            <a:pPr algn="just">
              <a:buNone/>
            </a:pPr>
            <a:endParaRPr lang="es-MX" sz="2200" dirty="0" smtClean="0">
              <a:effectLst>
                <a:outerShdw blurRad="38100" dist="38100" dir="2700000" algn="tl">
                  <a:srgbClr val="000000">
                    <a:alpha val="43137"/>
                  </a:srgbClr>
                </a:outerShdw>
              </a:effectLst>
            </a:endParaRPr>
          </a:p>
        </p:txBody>
      </p:sp>
      <p:sp>
        <p:nvSpPr>
          <p:cNvPr id="4" name="3 CuadroTexto"/>
          <p:cNvSpPr txBox="1"/>
          <p:nvPr/>
        </p:nvSpPr>
        <p:spPr>
          <a:xfrm>
            <a:off x="5786446" y="928670"/>
            <a:ext cx="2857520" cy="369332"/>
          </a:xfrm>
          <a:prstGeom prst="rect">
            <a:avLst/>
          </a:prstGeom>
          <a:noFill/>
        </p:spPr>
        <p:txBody>
          <a:bodyPr wrap="square" rtlCol="0">
            <a:spAutoFit/>
          </a:bodyPr>
          <a:lstStyle/>
          <a:p>
            <a:r>
              <a:rPr lang="es-MX" i="1" dirty="0" smtClean="0"/>
              <a:t>Continuación….</a:t>
            </a:r>
            <a:endParaRPr lang="es-MX" i="1"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28662" y="214290"/>
            <a:ext cx="7562872" cy="762000"/>
          </a:xfrm>
        </p:spPr>
        <p:txBody>
          <a:bodyPr/>
          <a:lstStyle/>
          <a:p>
            <a:r>
              <a:rPr lang="en-US" dirty="0" smtClean="0"/>
              <a:t>Contenido:</a:t>
            </a:r>
            <a:endParaRPr lang="en-US" dirty="0"/>
          </a:p>
        </p:txBody>
      </p:sp>
      <p:sp>
        <p:nvSpPr>
          <p:cNvPr id="94211" name="Rectangle 3"/>
          <p:cNvSpPr>
            <a:spLocks noGrp="1" noChangeArrowheads="1"/>
          </p:cNvSpPr>
          <p:nvPr>
            <p:ph type="body" idx="1"/>
          </p:nvPr>
        </p:nvSpPr>
        <p:spPr>
          <a:xfrm>
            <a:off x="1071538" y="928670"/>
            <a:ext cx="7543800" cy="5715040"/>
          </a:xfrm>
        </p:spPr>
        <p:txBody>
          <a:bodyPr/>
          <a:lstStyle/>
          <a:p>
            <a:pPr algn="just">
              <a:buNone/>
            </a:pPr>
            <a:r>
              <a:rPr lang="es-MX" sz="2200" dirty="0" smtClean="0">
                <a:effectLst>
                  <a:outerShdw blurRad="38100" dist="38100" dir="2700000" algn="tl">
                    <a:srgbClr val="000000">
                      <a:alpha val="43137"/>
                    </a:srgbClr>
                  </a:outerShdw>
                </a:effectLst>
              </a:rPr>
              <a:t>Tema 2. Legislación ambiental vigente en materia de residuos sólidos.</a:t>
            </a:r>
          </a:p>
          <a:p>
            <a:pPr algn="just">
              <a:buNone/>
            </a:pPr>
            <a:r>
              <a:rPr lang="es-MX" sz="2000" dirty="0" smtClean="0"/>
              <a:t>2.1  Antecedentes del marco regulatorio en materia de residuos</a:t>
            </a:r>
          </a:p>
          <a:p>
            <a:pPr algn="just">
              <a:buNone/>
            </a:pPr>
            <a:r>
              <a:rPr lang="es-MX" sz="2000" dirty="0" smtClean="0"/>
              <a:t>2.1.1 Ley general del equilibrio ecológico y protección al ambiente</a:t>
            </a:r>
          </a:p>
          <a:p>
            <a:pPr algn="just">
              <a:buNone/>
            </a:pPr>
            <a:r>
              <a:rPr lang="es-MX" sz="2000" dirty="0" smtClean="0"/>
              <a:t>2.1.2 Ley general para la prevención y gestión integral de los residuos</a:t>
            </a:r>
          </a:p>
          <a:p>
            <a:pPr marL="538163" indent="-538163" algn="just">
              <a:buNone/>
            </a:pPr>
            <a:r>
              <a:rPr lang="es-MX" sz="2000" dirty="0" smtClean="0"/>
              <a:t>2.1.3 Programa nacional para la prevención y gestión integral de los residuos   2009-2012</a:t>
            </a:r>
          </a:p>
          <a:p>
            <a:pPr algn="just">
              <a:buNone/>
            </a:pPr>
            <a:r>
              <a:rPr lang="es-MX" sz="2000" dirty="0" smtClean="0"/>
              <a:t>2.1.4 Ley ambiental del Distrito Federal</a:t>
            </a:r>
          </a:p>
          <a:p>
            <a:pPr algn="just">
              <a:buNone/>
            </a:pPr>
            <a:r>
              <a:rPr lang="es-MX" sz="2000" dirty="0" smtClean="0"/>
              <a:t>2.1.5 Ley de residuos sólidos del Distrito Federal</a:t>
            </a:r>
          </a:p>
          <a:p>
            <a:pPr algn="just">
              <a:buNone/>
            </a:pPr>
            <a:r>
              <a:rPr lang="es-MX" sz="2000" dirty="0" smtClean="0"/>
              <a:t>2.1.6 Reglamento de la Ley de residuos sólidos del Distrito Federal</a:t>
            </a:r>
          </a:p>
          <a:p>
            <a:pPr algn="just">
              <a:buNone/>
            </a:pPr>
            <a:r>
              <a:rPr lang="es-MX" sz="2000" dirty="0" smtClean="0"/>
              <a:t>2.1.7 Programa de gestión integral de residuos sólidos para el Distrito Federal</a:t>
            </a:r>
          </a:p>
          <a:p>
            <a:pPr algn="just">
              <a:buNone/>
            </a:pPr>
            <a:r>
              <a:rPr lang="es-MX" sz="2000" dirty="0" smtClean="0"/>
              <a:t>2.1.8 Otras Leyes y Códigos aplicables en materia de residuos sólidos</a:t>
            </a:r>
          </a:p>
          <a:p>
            <a:pPr algn="just">
              <a:buNone/>
            </a:pPr>
            <a:r>
              <a:rPr lang="es-MX" sz="2000" dirty="0" smtClean="0">
                <a:solidFill>
                  <a:schemeClr val="accent6">
                    <a:lumMod val="50000"/>
                  </a:schemeClr>
                </a:solidFill>
                <a:effectLst>
                  <a:outerShdw blurRad="38100" dist="38100" dir="2700000" algn="tl">
                    <a:srgbClr val="000000">
                      <a:alpha val="43137"/>
                    </a:srgbClr>
                  </a:outerShdw>
                </a:effectLst>
              </a:rPr>
              <a:t>2.2 Análisis conceptual e identificación  de  las deficiencias en la legislación vigente </a:t>
            </a:r>
          </a:p>
          <a:p>
            <a:pPr algn="just">
              <a:buNone/>
            </a:pPr>
            <a:r>
              <a:rPr lang="es-MX" sz="2000" dirty="0" smtClean="0">
                <a:solidFill>
                  <a:schemeClr val="accent6">
                    <a:lumMod val="50000"/>
                  </a:schemeClr>
                </a:solidFill>
                <a:effectLst>
                  <a:outerShdw blurRad="38100" dist="38100" dir="2700000" algn="tl">
                    <a:srgbClr val="000000">
                      <a:alpha val="43137"/>
                    </a:srgbClr>
                  </a:outerShdw>
                </a:effectLst>
              </a:rPr>
              <a:t>2.3 Propuesta para el perfeccionamiento del ordenamiento jurídico actual en el Distrito Federal  e inclusión de nuevos instrumentos de gestión en materia de  residuos sólidos</a:t>
            </a:r>
            <a:endParaRPr lang="es-MX" sz="2000" dirty="0">
              <a:solidFill>
                <a:schemeClr val="accent6">
                  <a:lumMod val="50000"/>
                </a:schemeClr>
              </a:solidFill>
              <a:effectLst>
                <a:outerShdw blurRad="38100" dist="38100" dir="2700000" algn="tl">
                  <a:srgbClr val="000000">
                    <a:alpha val="43137"/>
                  </a:srgbClr>
                </a:outerShdw>
              </a:effectLst>
            </a:endParaRPr>
          </a:p>
        </p:txBody>
      </p:sp>
      <p:sp>
        <p:nvSpPr>
          <p:cNvPr id="4" name="3 CuadroTexto"/>
          <p:cNvSpPr txBox="1"/>
          <p:nvPr/>
        </p:nvSpPr>
        <p:spPr>
          <a:xfrm>
            <a:off x="5715008" y="428604"/>
            <a:ext cx="2857520" cy="369332"/>
          </a:xfrm>
          <a:prstGeom prst="rect">
            <a:avLst/>
          </a:prstGeom>
          <a:noFill/>
        </p:spPr>
        <p:txBody>
          <a:bodyPr wrap="square" rtlCol="0">
            <a:spAutoFit/>
          </a:bodyPr>
          <a:lstStyle/>
          <a:p>
            <a:r>
              <a:rPr lang="es-MX" i="1" dirty="0" smtClean="0"/>
              <a:t>Continuación….</a:t>
            </a:r>
            <a:endParaRPr lang="es-MX" i="1"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71472" y="428604"/>
            <a:ext cx="8072494" cy="16430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MX" sz="2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Tema 1. Diagnóstico del manejo de  los residuos  sólidos urbanos en el   	Distrito Federal.</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lang="es-MX" sz="2200" kern="0" dirty="0">
                <a:latin typeface="+mn-lt"/>
              </a:rPr>
              <a:t>¿</a:t>
            </a:r>
            <a:r>
              <a:rPr lang="es-MX" sz="2200" kern="0" noProof="0" dirty="0" smtClean="0">
                <a:latin typeface="+mn-lt"/>
              </a:rPr>
              <a:t>Que son los residuos sólidos urbanos (RSU)?</a:t>
            </a:r>
            <a:endParaRPr lang="es-MX" sz="2000" kern="0" noProof="0" dirty="0" smtClean="0">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lang="es-MX" sz="2200" kern="0" noProof="0" dirty="0" smtClean="0">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lang="es-MX" sz="2000" kern="0" dirty="0">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lang="es-MX" sz="2200" kern="0" noProof="0" dirty="0" smtClean="0">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3 CuadroTexto"/>
          <p:cNvSpPr txBox="1"/>
          <p:nvPr/>
        </p:nvSpPr>
        <p:spPr>
          <a:xfrm>
            <a:off x="1785918" y="2571744"/>
            <a:ext cx="3214710" cy="2246769"/>
          </a:xfrm>
          <a:prstGeom prst="rect">
            <a:avLst/>
          </a:prstGeom>
          <a:noFill/>
        </p:spPr>
        <p:txBody>
          <a:bodyPr wrap="square" rtlCol="0">
            <a:spAutoFit/>
          </a:bodyPr>
          <a:lstStyle/>
          <a:p>
            <a:pPr>
              <a:buFont typeface="Arial" pitchFamily="34" charset="0"/>
              <a:buChar char="•"/>
            </a:pPr>
            <a:r>
              <a:rPr lang="es-MX" sz="2000" dirty="0" smtClean="0">
                <a:latin typeface="+mn-lt"/>
              </a:rPr>
              <a:t>Residuos doméstico</a:t>
            </a:r>
          </a:p>
          <a:p>
            <a:pPr>
              <a:buFont typeface="Arial" pitchFamily="34" charset="0"/>
              <a:buChar char="•"/>
            </a:pPr>
            <a:r>
              <a:rPr lang="es-MX" sz="2000" dirty="0" smtClean="0">
                <a:latin typeface="+mn-lt"/>
              </a:rPr>
              <a:t>Residuos comerciales</a:t>
            </a:r>
          </a:p>
          <a:p>
            <a:pPr>
              <a:buFont typeface="Arial" pitchFamily="34" charset="0"/>
              <a:buChar char="•"/>
            </a:pPr>
            <a:r>
              <a:rPr lang="es-MX" sz="2000" dirty="0" smtClean="0">
                <a:latin typeface="+mn-lt"/>
              </a:rPr>
              <a:t>Residuos institucionales</a:t>
            </a:r>
          </a:p>
          <a:p>
            <a:pPr>
              <a:buFont typeface="Arial" pitchFamily="34" charset="0"/>
              <a:buChar char="•"/>
            </a:pPr>
            <a:r>
              <a:rPr lang="es-MX" sz="2000" dirty="0" smtClean="0">
                <a:latin typeface="+mn-lt"/>
              </a:rPr>
              <a:t>Residuos de barrido de calles</a:t>
            </a:r>
          </a:p>
          <a:p>
            <a:pPr>
              <a:buFont typeface="Arial" pitchFamily="34" charset="0"/>
              <a:buChar char="•"/>
            </a:pPr>
            <a:r>
              <a:rPr lang="es-MX" sz="2000" dirty="0" smtClean="0">
                <a:latin typeface="+mn-lt"/>
              </a:rPr>
              <a:t>Residuos de poda </a:t>
            </a:r>
          </a:p>
          <a:p>
            <a:pPr>
              <a:buFont typeface="Arial" pitchFamily="34" charset="0"/>
              <a:buChar char="•"/>
            </a:pPr>
            <a:r>
              <a:rPr lang="es-MX" sz="2000" dirty="0" smtClean="0">
                <a:latin typeface="+mn-lt"/>
              </a:rPr>
              <a:t>Residuos de mercados</a:t>
            </a:r>
          </a:p>
          <a:p>
            <a:pPr>
              <a:buFont typeface="Arial" pitchFamily="34" charset="0"/>
              <a:buChar char="•"/>
            </a:pPr>
            <a:r>
              <a:rPr lang="es-MX" sz="2000" dirty="0" smtClean="0">
                <a:latin typeface="+mn-lt"/>
              </a:rPr>
              <a:t>Residuos hospitalarios</a:t>
            </a:r>
            <a:endParaRPr lang="es-MX" sz="2000" dirty="0">
              <a:latin typeface="+mn-lt"/>
            </a:endParaRPr>
          </a:p>
        </p:txBody>
      </p:sp>
      <p:sp>
        <p:nvSpPr>
          <p:cNvPr id="7" name="6 Cerrar llave"/>
          <p:cNvSpPr/>
          <p:nvPr/>
        </p:nvSpPr>
        <p:spPr bwMode="auto">
          <a:xfrm>
            <a:off x="5286380" y="2571744"/>
            <a:ext cx="214314" cy="2214578"/>
          </a:xfrm>
          <a:prstGeom prst="righ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p:txBody>
      </p:sp>
      <p:sp>
        <p:nvSpPr>
          <p:cNvPr id="8" name="7 CuadroTexto"/>
          <p:cNvSpPr txBox="1"/>
          <p:nvPr/>
        </p:nvSpPr>
        <p:spPr>
          <a:xfrm>
            <a:off x="5643570" y="3357562"/>
            <a:ext cx="3214710" cy="646331"/>
          </a:xfrm>
          <a:prstGeom prst="rect">
            <a:avLst/>
          </a:prstGeom>
          <a:noFill/>
        </p:spPr>
        <p:txBody>
          <a:bodyPr wrap="square" rtlCol="0">
            <a:spAutoFit/>
          </a:bodyPr>
          <a:lstStyle/>
          <a:p>
            <a:r>
              <a:rPr lang="es-MX" dirty="0" smtClean="0"/>
              <a:t>No sean peligrosos, ni de manejo especial</a:t>
            </a:r>
            <a:endParaRPr lang="es-MX" dirty="0"/>
          </a:p>
        </p:txBody>
      </p:sp>
      <p:pic>
        <p:nvPicPr>
          <p:cNvPr id="99330" name="Picture 2" descr="C:\Users\Laura Meraz\Pictures\Galería multimedia de Microsoft\j0349085.wmf"/>
          <p:cNvPicPr>
            <a:picLocks noChangeAspect="1" noChangeArrowheads="1"/>
          </p:cNvPicPr>
          <p:nvPr/>
        </p:nvPicPr>
        <p:blipFill>
          <a:blip r:embed="rId2" cstate="print"/>
          <a:srcRect/>
          <a:stretch>
            <a:fillRect/>
          </a:stretch>
        </p:blipFill>
        <p:spPr bwMode="auto">
          <a:xfrm>
            <a:off x="357158" y="4786322"/>
            <a:ext cx="1313993" cy="1863547"/>
          </a:xfrm>
          <a:prstGeom prst="rect">
            <a:avLst/>
          </a:prstGeom>
          <a:noFill/>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00034" y="642918"/>
            <a:ext cx="8072494"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lang="es-MX" sz="2200" kern="0" noProof="0" dirty="0" smtClean="0">
                <a:effectLst>
                  <a:outerShdw blurRad="38100" dist="38100" dir="2700000" algn="tl">
                    <a:srgbClr val="000000">
                      <a:alpha val="43137"/>
                    </a:srgbClr>
                  </a:outerShdw>
                </a:effectLst>
                <a:latin typeface="+mn-lt"/>
              </a:rPr>
              <a:t>La LRSDF-GODF-22de abril 2003;  </a:t>
            </a:r>
            <a:r>
              <a:rPr lang="es-MX" sz="2200" kern="0" dirty="0" smtClean="0">
                <a:effectLst>
                  <a:outerShdw blurRad="38100" dist="38100" dir="2700000" algn="tl">
                    <a:srgbClr val="000000">
                      <a:alpha val="43137"/>
                    </a:srgbClr>
                  </a:outerShdw>
                </a:effectLst>
                <a:latin typeface="+mn-lt"/>
              </a:rPr>
              <a:t>define residuos urbanos como:</a:t>
            </a:r>
            <a:endParaRPr lang="es-MX" sz="2000" kern="0" noProof="0" dirty="0" smtClean="0">
              <a:effectLst>
                <a:outerShdw blurRad="38100" dist="38100" dir="2700000" algn="tl">
                  <a:srgbClr val="000000">
                    <a:alpha val="43137"/>
                  </a:srgbClr>
                </a:outerShdw>
              </a:effectLst>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lang="es-MX" sz="2200" kern="0" noProof="0" dirty="0" smtClean="0">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lang="es-MX" sz="2000" kern="0" dirty="0">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lang="es-MX" sz="2200" kern="0" noProof="0" dirty="0" smtClean="0">
              <a:latin typeface="+mn-lt"/>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MX" sz="2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6" name="5 CuadroTexto"/>
          <p:cNvSpPr txBox="1"/>
          <p:nvPr/>
        </p:nvSpPr>
        <p:spPr>
          <a:xfrm>
            <a:off x="785786" y="1785926"/>
            <a:ext cx="7286676" cy="2246769"/>
          </a:xfrm>
          <a:prstGeom prst="rect">
            <a:avLst/>
          </a:prstGeom>
          <a:noFill/>
        </p:spPr>
        <p:txBody>
          <a:bodyPr wrap="square" rtlCol="0">
            <a:spAutoFit/>
          </a:bodyPr>
          <a:lstStyle/>
          <a:p>
            <a:pPr algn="just"/>
            <a:r>
              <a:rPr lang="es-MX" sz="2000" dirty="0" smtClean="0">
                <a:latin typeface="+mn-lt"/>
              </a:rPr>
              <a:t>Los  generados en cas habitación, unidad habitacional o similares que resultan de la eliminación de los materiales que utilizan en sus actividades domésticas, de los productos que consumen y de sus envases, embalajes o empaques, los provenientes de cualquier otra actividad que genere residuos sólidos con características domiciliarias y los resultantes de la limpieza de la vías públicas y áreas comunes, siempre que no estén considerados por esta Ley como residuos de manejo especial; </a:t>
            </a:r>
            <a:endParaRPr lang="es-MX" sz="2000" dirty="0">
              <a:latin typeface="+mn-lt"/>
            </a:endParaRPr>
          </a:p>
        </p:txBody>
      </p:sp>
      <p:pic>
        <p:nvPicPr>
          <p:cNvPr id="7" name="Picture 2" descr="C:\Users\Laura Meraz\Pictures\Galería multimedia de Microsoft\j0349085.wmf"/>
          <p:cNvPicPr>
            <a:picLocks noChangeAspect="1" noChangeArrowheads="1"/>
          </p:cNvPicPr>
          <p:nvPr/>
        </p:nvPicPr>
        <p:blipFill>
          <a:blip r:embed="rId2" cstate="print"/>
          <a:srcRect/>
          <a:stretch>
            <a:fillRect/>
          </a:stretch>
        </p:blipFill>
        <p:spPr bwMode="auto">
          <a:xfrm>
            <a:off x="7000892" y="4500570"/>
            <a:ext cx="1313993" cy="1863547"/>
          </a:xfrm>
          <a:prstGeom prst="rect">
            <a:avLst/>
          </a:prstGeom>
          <a:noFill/>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2214554"/>
            <a:ext cx="7786742" cy="2246769"/>
          </a:xfrm>
          <a:prstGeom prst="rect">
            <a:avLst/>
          </a:prstGeom>
          <a:noFill/>
        </p:spPr>
        <p:txBody>
          <a:bodyPr wrap="square" rtlCol="0">
            <a:spAutoFit/>
          </a:bodyPr>
          <a:lstStyle/>
          <a:p>
            <a:pPr algn="just"/>
            <a:r>
              <a:rPr lang="es-MX" sz="2000" kern="0" dirty="0" smtClean="0">
                <a:latin typeface="+mn-lt"/>
              </a:rPr>
              <a:t>Los generados en las casas habitación, que resulten de la eliminación de los materiales  que utilizan en sus actividades domésticas, de los productos que consumen y de sus envases, embalajes o empaques; los residuos que provienen de cualquier otra actividad dentro de establecimientos o en la vía pública que genere residuos con características domiciliarias, y los resultantes de la limpieza de las vías y lugares públicos, siempre que no sean considerados por esta Ley como de otra índole.</a:t>
            </a:r>
            <a:endParaRPr lang="es-MX" sz="2000" dirty="0">
              <a:latin typeface="+mn-lt"/>
            </a:endParaRPr>
          </a:p>
        </p:txBody>
      </p:sp>
      <p:sp>
        <p:nvSpPr>
          <p:cNvPr id="5" name="4 CuadroTexto"/>
          <p:cNvSpPr txBox="1"/>
          <p:nvPr/>
        </p:nvSpPr>
        <p:spPr>
          <a:xfrm>
            <a:off x="714348" y="571480"/>
            <a:ext cx="7715304" cy="769441"/>
          </a:xfrm>
          <a:prstGeom prst="rect">
            <a:avLst/>
          </a:prstGeom>
          <a:noFill/>
        </p:spPr>
        <p:txBody>
          <a:bodyPr wrap="square" rtlCol="0">
            <a:spAutoFit/>
          </a:bodyPr>
          <a:lstStyle/>
          <a:p>
            <a:r>
              <a:rPr lang="es-MX" sz="2200" dirty="0" smtClean="0">
                <a:effectLst>
                  <a:outerShdw blurRad="38100" dist="38100" dir="2700000" algn="tl">
                    <a:srgbClr val="000000">
                      <a:alpha val="43137"/>
                    </a:srgbClr>
                  </a:outerShdw>
                </a:effectLst>
                <a:latin typeface="+mn-lt"/>
              </a:rPr>
              <a:t>LGPGIR-DOF-8 de octubre del 2003, define a los residuos sólidos urbanos como:</a:t>
            </a:r>
            <a:endParaRPr lang="es-MX" sz="2200" dirty="0">
              <a:effectLst>
                <a:outerShdw blurRad="38100" dist="38100" dir="2700000" algn="tl">
                  <a:srgbClr val="000000">
                    <a:alpha val="43137"/>
                  </a:srgbClr>
                </a:outerShdw>
              </a:effectLst>
              <a:latin typeface="+mn-lt"/>
            </a:endParaRPr>
          </a:p>
        </p:txBody>
      </p:sp>
      <p:pic>
        <p:nvPicPr>
          <p:cNvPr id="6" name="Picture 2" descr="C:\Users\Laura Meraz\Pictures\Galería multimedia de Microsoft\j0349085.wmf"/>
          <p:cNvPicPr>
            <a:picLocks noChangeAspect="1" noChangeArrowheads="1"/>
          </p:cNvPicPr>
          <p:nvPr/>
        </p:nvPicPr>
        <p:blipFill>
          <a:blip r:embed="rId2" cstate="print"/>
          <a:srcRect/>
          <a:stretch>
            <a:fillRect/>
          </a:stretch>
        </p:blipFill>
        <p:spPr bwMode="auto">
          <a:xfrm>
            <a:off x="7072330" y="4500570"/>
            <a:ext cx="1313993" cy="1863547"/>
          </a:xfrm>
          <a:prstGeom prst="rect">
            <a:avLst/>
          </a:prstGeom>
          <a:noFill/>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0" y="285728"/>
            <a:ext cx="8929718" cy="6558179"/>
            <a:chOff x="0" y="285728"/>
            <a:chExt cx="8929718" cy="6558179"/>
          </a:xfrm>
        </p:grpSpPr>
        <p:pic>
          <p:nvPicPr>
            <p:cNvPr id="103426" name="Picture 2" descr="http://upload.wikimedia.org/wikipedia/commons/thumb/d/d3/Distrito_Federal_en_M%C3%A9xico.svg/800px-Distrito_Federal_en_M%C3%A9xico.svg.png"/>
            <p:cNvPicPr>
              <a:picLocks noChangeAspect="1" noChangeArrowheads="1"/>
            </p:cNvPicPr>
            <p:nvPr/>
          </p:nvPicPr>
          <p:blipFill>
            <a:blip r:embed="rId2" cstate="print"/>
            <a:srcRect/>
            <a:stretch>
              <a:fillRect/>
            </a:stretch>
          </p:blipFill>
          <p:spPr bwMode="auto">
            <a:xfrm>
              <a:off x="0" y="785794"/>
              <a:ext cx="7250422" cy="4857784"/>
            </a:xfrm>
            <a:prstGeom prst="rect">
              <a:avLst/>
            </a:prstGeom>
            <a:noFill/>
          </p:spPr>
        </p:pic>
        <p:sp>
          <p:nvSpPr>
            <p:cNvPr id="3" name="2 CuadroTexto"/>
            <p:cNvSpPr txBox="1"/>
            <p:nvPr/>
          </p:nvSpPr>
          <p:spPr>
            <a:xfrm>
              <a:off x="0" y="5643578"/>
              <a:ext cx="7215206"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MX" dirty="0" smtClean="0">
                  <a:effectLst>
                    <a:outerShdw blurRad="38100" dist="38100" dir="2700000" algn="tl">
                      <a:srgbClr val="000000">
                        <a:alpha val="43137"/>
                      </a:srgbClr>
                    </a:outerShdw>
                  </a:effectLst>
                </a:rPr>
                <a:t>En nuestro país se generan 94,800 tonelada diarias         36.6 millones de toneladas anuales. </a:t>
              </a:r>
            </a:p>
            <a:p>
              <a:r>
                <a:rPr lang="es-MX" dirty="0" smtClean="0">
                  <a:effectLst>
                    <a:outerShdw blurRad="38100" dist="38100" dir="2700000" algn="tl">
                      <a:srgbClr val="000000">
                        <a:alpha val="43137"/>
                      </a:srgbClr>
                    </a:outerShdw>
                  </a:effectLst>
                </a:rPr>
                <a:t>En el año 2004 la generación </a:t>
              </a:r>
              <a:r>
                <a:rPr lang="es-MX" i="1" dirty="0" smtClean="0">
                  <a:effectLst>
                    <a:outerShdw blurRad="38100" dist="38100" dir="2700000" algn="tl">
                      <a:srgbClr val="000000">
                        <a:alpha val="43137"/>
                      </a:srgbClr>
                    </a:outerShdw>
                  </a:effectLst>
                </a:rPr>
                <a:t>per cápita</a:t>
              </a:r>
              <a:r>
                <a:rPr lang="es-MX" dirty="0" smtClean="0">
                  <a:effectLst>
                    <a:outerShdw blurRad="38100" dist="38100" dir="2700000" algn="tl">
                      <a:srgbClr val="000000">
                        <a:alpha val="43137"/>
                      </a:srgbClr>
                    </a:outerShdw>
                  </a:effectLst>
                </a:rPr>
                <a:t>         0.9kg/</a:t>
              </a:r>
              <a:r>
                <a:rPr lang="es-MX" dirty="0" err="1" smtClean="0">
                  <a:effectLst>
                    <a:outerShdw blurRad="38100" dist="38100" dir="2700000" algn="tl">
                      <a:srgbClr val="000000">
                        <a:alpha val="43137"/>
                      </a:srgbClr>
                    </a:outerShdw>
                  </a:effectLst>
                </a:rPr>
                <a:t>hab</a:t>
              </a:r>
              <a:r>
                <a:rPr lang="es-MX" dirty="0" smtClean="0">
                  <a:effectLst>
                    <a:outerShdw blurRad="38100" dist="38100" dir="2700000" algn="tl">
                      <a:srgbClr val="000000">
                        <a:alpha val="43137"/>
                      </a:srgbClr>
                    </a:outerShdw>
                  </a:effectLst>
                </a:rPr>
                <a:t>/día. Para el 2020 será de </a:t>
              </a:r>
            </a:p>
            <a:p>
              <a:r>
                <a:rPr lang="es-MX" dirty="0" smtClean="0">
                  <a:effectLst>
                    <a:outerShdw blurRad="38100" dist="38100" dir="2700000" algn="tl">
                      <a:srgbClr val="000000">
                        <a:alpha val="43137"/>
                      </a:srgbClr>
                    </a:outerShdw>
                  </a:effectLst>
                </a:rPr>
                <a:t>1.060 kg/</a:t>
              </a:r>
              <a:r>
                <a:rPr lang="es-MX" dirty="0" err="1" smtClean="0">
                  <a:effectLst>
                    <a:outerShdw blurRad="38100" dist="38100" dir="2700000" algn="tl">
                      <a:srgbClr val="000000">
                        <a:alpha val="43137"/>
                      </a:srgbClr>
                    </a:outerShdw>
                  </a:effectLst>
                </a:rPr>
                <a:t>hab</a:t>
              </a:r>
              <a:r>
                <a:rPr lang="es-MX" dirty="0" smtClean="0">
                  <a:effectLst>
                    <a:outerShdw blurRad="38100" dist="38100" dir="2700000" algn="tl">
                      <a:srgbClr val="000000">
                        <a:alpha val="43137"/>
                      </a:srgbClr>
                    </a:outerShdw>
                  </a:effectLst>
                </a:rPr>
                <a:t>/día</a:t>
              </a:r>
              <a:endParaRPr lang="es-MX" dirty="0">
                <a:effectLst>
                  <a:outerShdw blurRad="38100" dist="38100" dir="2700000" algn="tl">
                    <a:srgbClr val="000000">
                      <a:alpha val="43137"/>
                    </a:srgbClr>
                  </a:outerShdw>
                </a:effectLst>
              </a:endParaRPr>
            </a:p>
          </p:txBody>
        </p:sp>
        <p:sp>
          <p:nvSpPr>
            <p:cNvPr id="4" name="3 Flecha derecha"/>
            <p:cNvSpPr/>
            <p:nvPr/>
          </p:nvSpPr>
          <p:spPr bwMode="auto">
            <a:xfrm>
              <a:off x="3500430" y="6286520"/>
              <a:ext cx="285752" cy="214314"/>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p:txBody>
        </p:sp>
        <p:sp>
          <p:nvSpPr>
            <p:cNvPr id="6" name="5 CuadroTexto"/>
            <p:cNvSpPr txBox="1"/>
            <p:nvPr/>
          </p:nvSpPr>
          <p:spPr>
            <a:xfrm>
              <a:off x="357158" y="357166"/>
              <a:ext cx="5715040" cy="430887"/>
            </a:xfrm>
            <a:prstGeom prst="rect">
              <a:avLst/>
            </a:prstGeom>
            <a:noFill/>
          </p:spPr>
          <p:txBody>
            <a:bodyPr wrap="square" rtlCol="0">
              <a:spAutoFit/>
            </a:bodyPr>
            <a:lstStyle/>
            <a:p>
              <a:r>
                <a:rPr lang="es-MX" sz="2200" dirty="0" smtClean="0">
                  <a:effectLst>
                    <a:outerShdw blurRad="38100" dist="38100" dir="2700000" algn="tl">
                      <a:srgbClr val="000000">
                        <a:alpha val="43137"/>
                      </a:srgbClr>
                    </a:outerShdw>
                  </a:effectLst>
                  <a:latin typeface="+mn-lt"/>
                </a:rPr>
                <a:t>Generación de residuos sólidos urbanos</a:t>
              </a:r>
              <a:endParaRPr lang="es-MX" sz="2200" dirty="0">
                <a:effectLst>
                  <a:outerShdw blurRad="38100" dist="38100" dir="2700000" algn="tl">
                    <a:srgbClr val="000000">
                      <a:alpha val="43137"/>
                    </a:srgbClr>
                  </a:outerShdw>
                </a:effectLst>
                <a:latin typeface="+mn-lt"/>
              </a:endParaRPr>
            </a:p>
          </p:txBody>
        </p:sp>
        <p:sp>
          <p:nvSpPr>
            <p:cNvPr id="7" name="6 CuadroTexto"/>
            <p:cNvSpPr txBox="1"/>
            <p:nvPr/>
          </p:nvSpPr>
          <p:spPr>
            <a:xfrm>
              <a:off x="7000892" y="285728"/>
              <a:ext cx="1928826"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effectLst>
                    <a:outerShdw blurRad="38100" dist="38100" dir="2700000" algn="tl">
                      <a:srgbClr val="000000">
                        <a:alpha val="43137"/>
                      </a:srgbClr>
                    </a:outerShdw>
                  </a:effectLst>
                  <a:latin typeface="+mn-lt"/>
                  <a:cs typeface="Arial" pitchFamily="34" charset="0"/>
                </a:rPr>
                <a:t>En el D.F., se generan 13,401 toneladas diarias</a:t>
              </a:r>
            </a:p>
            <a:p>
              <a:pPr algn="just"/>
              <a:r>
                <a:rPr lang="es-MX" dirty="0" smtClean="0">
                  <a:solidFill>
                    <a:schemeClr val="tx1"/>
                  </a:solidFill>
                  <a:effectLst>
                    <a:outerShdw blurRad="38100" dist="38100" dir="2700000" algn="tl">
                      <a:srgbClr val="000000">
                        <a:alpha val="43137"/>
                      </a:srgbClr>
                    </a:outerShdw>
                  </a:effectLst>
                  <a:cs typeface="Arial" pitchFamily="34" charset="0"/>
                </a:rPr>
                <a:t>        4.9 millones de toneladas anuales. </a:t>
              </a:r>
            </a:p>
            <a:p>
              <a:pPr algn="just"/>
              <a:r>
                <a:rPr lang="es-MX" dirty="0" smtClean="0">
                  <a:solidFill>
                    <a:schemeClr val="tx1"/>
                  </a:solidFill>
                  <a:effectLst>
                    <a:outerShdw blurRad="38100" dist="38100" dir="2700000" algn="tl">
                      <a:srgbClr val="000000">
                        <a:alpha val="43137"/>
                      </a:srgbClr>
                    </a:outerShdw>
                  </a:effectLst>
                  <a:cs typeface="Arial" pitchFamily="34" charset="0"/>
                </a:rPr>
                <a:t>En el año 2009, la generación </a:t>
              </a:r>
              <a:r>
                <a:rPr lang="es-MX" i="1" dirty="0" smtClean="0">
                  <a:solidFill>
                    <a:schemeClr val="tx1"/>
                  </a:solidFill>
                  <a:effectLst>
                    <a:outerShdw blurRad="38100" dist="38100" dir="2700000" algn="tl">
                      <a:srgbClr val="000000">
                        <a:alpha val="43137"/>
                      </a:srgbClr>
                    </a:outerShdw>
                  </a:effectLst>
                  <a:cs typeface="Arial" pitchFamily="34" charset="0"/>
                </a:rPr>
                <a:t>per  cápita</a:t>
              </a:r>
              <a:r>
                <a:rPr lang="es-MX" dirty="0" smtClean="0">
                  <a:solidFill>
                    <a:schemeClr val="tx1"/>
                  </a:solidFill>
                  <a:effectLst>
                    <a:outerShdw blurRad="38100" dist="38100" dir="2700000" algn="tl">
                      <a:srgbClr val="000000">
                        <a:alpha val="43137"/>
                      </a:srgbClr>
                    </a:outerShdw>
                  </a:effectLst>
                  <a:cs typeface="Arial" pitchFamily="34" charset="0"/>
                </a:rPr>
                <a:t>         0.582 kg/</a:t>
              </a:r>
              <a:r>
                <a:rPr lang="es-MX" dirty="0" err="1" smtClean="0">
                  <a:solidFill>
                    <a:schemeClr val="tx1"/>
                  </a:solidFill>
                  <a:effectLst>
                    <a:outerShdw blurRad="38100" dist="38100" dir="2700000" algn="tl">
                      <a:srgbClr val="000000">
                        <a:alpha val="43137"/>
                      </a:srgbClr>
                    </a:outerShdw>
                  </a:effectLst>
                  <a:cs typeface="Arial" pitchFamily="34" charset="0"/>
                </a:rPr>
                <a:t>hab</a:t>
              </a:r>
              <a:r>
                <a:rPr lang="es-MX" dirty="0" smtClean="0">
                  <a:solidFill>
                    <a:schemeClr val="tx1"/>
                  </a:solidFill>
                  <a:effectLst>
                    <a:outerShdw blurRad="38100" dist="38100" dir="2700000" algn="tl">
                      <a:srgbClr val="000000">
                        <a:alpha val="43137"/>
                      </a:srgbClr>
                    </a:outerShdw>
                  </a:effectLst>
                  <a:cs typeface="Arial" pitchFamily="34" charset="0"/>
                </a:rPr>
                <a:t>/día.</a:t>
              </a:r>
              <a:r>
                <a:rPr lang="es-MX" dirty="0" smtClean="0">
                  <a:solidFill>
                    <a:schemeClr val="tx1"/>
                  </a:solidFill>
                  <a:effectLst>
                    <a:outerShdw blurRad="38100" dist="38100" dir="2700000" algn="tl">
                      <a:srgbClr val="000000">
                        <a:alpha val="43137"/>
                      </a:srgbClr>
                    </a:outerShdw>
                  </a:effectLst>
                  <a:latin typeface="+mn-lt"/>
                  <a:cs typeface="Arial" pitchFamily="34" charset="0"/>
                </a:rPr>
                <a:t>  </a:t>
              </a:r>
              <a:endParaRPr lang="es-MX" dirty="0">
                <a:solidFill>
                  <a:schemeClr val="tx1"/>
                </a:solidFill>
                <a:effectLst>
                  <a:outerShdw blurRad="38100" dist="38100" dir="2700000" algn="tl">
                    <a:srgbClr val="000000">
                      <a:alpha val="43137"/>
                    </a:srgbClr>
                  </a:outerShdw>
                </a:effectLst>
                <a:latin typeface="+mn-lt"/>
                <a:cs typeface="Arial" pitchFamily="34" charset="0"/>
              </a:endParaRPr>
            </a:p>
          </p:txBody>
        </p:sp>
        <p:sp>
          <p:nvSpPr>
            <p:cNvPr id="8" name="7 Flecha derecha"/>
            <p:cNvSpPr/>
            <p:nvPr/>
          </p:nvSpPr>
          <p:spPr bwMode="auto">
            <a:xfrm>
              <a:off x="4500562" y="5715016"/>
              <a:ext cx="285752" cy="214314"/>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p:txBody>
        </p:sp>
        <p:sp>
          <p:nvSpPr>
            <p:cNvPr id="10" name="9 Flecha derecha"/>
            <p:cNvSpPr/>
            <p:nvPr/>
          </p:nvSpPr>
          <p:spPr bwMode="auto">
            <a:xfrm>
              <a:off x="7143768" y="1214422"/>
              <a:ext cx="285752" cy="214314"/>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p:txBody>
        </p:sp>
        <p:sp>
          <p:nvSpPr>
            <p:cNvPr id="11" name="10 Flecha derecha"/>
            <p:cNvSpPr/>
            <p:nvPr/>
          </p:nvSpPr>
          <p:spPr bwMode="auto">
            <a:xfrm>
              <a:off x="7858148" y="2285992"/>
              <a:ext cx="285752" cy="214314"/>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p:txBody>
        </p:sp>
        <p:cxnSp>
          <p:nvCxnSpPr>
            <p:cNvPr id="13" name="12 Conector angular"/>
            <p:cNvCxnSpPr/>
            <p:nvPr/>
          </p:nvCxnSpPr>
          <p:spPr bwMode="auto">
            <a:xfrm rot="10800000" flipV="1">
              <a:off x="5929322" y="1285860"/>
              <a:ext cx="1000132" cy="928694"/>
            </a:xfrm>
            <a:prstGeom prst="bentConnector3">
              <a:avLst>
                <a:gd name="adj1" fmla="val 50000"/>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p:fade thruBlk="1"/>
  </p:transition>
</p:sld>
</file>

<file path=ppt/theme/theme1.xml><?xml version="1.0" encoding="utf-8"?>
<a:theme xmlns:a="http://schemas.openxmlformats.org/drawingml/2006/main" name="Presentation of bad news">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of bad news</Template>
  <TotalTime>472</TotalTime>
  <Words>2084</Words>
  <Application>Microsoft Office PowerPoint</Application>
  <PresentationFormat>Presentación en pantalla (4:3)</PresentationFormat>
  <Paragraphs>521</Paragraphs>
  <Slides>39</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39</vt:i4>
      </vt:variant>
    </vt:vector>
  </HeadingPairs>
  <TitlesOfParts>
    <vt:vector size="42" baseType="lpstr">
      <vt:lpstr>Presentation of bad news</vt:lpstr>
      <vt:lpstr>Imagen de mapa de bits</vt:lpstr>
      <vt:lpstr>Fotografía de Photo Editor</vt:lpstr>
      <vt:lpstr> Ley de Residuos Sólidos del Distrito Federal</vt:lpstr>
      <vt:lpstr>Objetivo general</vt:lpstr>
      <vt:lpstr>Contenido:</vt:lpstr>
      <vt:lpstr>Contenido:</vt:lpstr>
      <vt:lpstr>Contenido:</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de Residuos Sólidos del Distrito Federal</dc:title>
  <dc:creator>Laura Meraz</dc:creator>
  <cp:lastModifiedBy>CIIEMAD</cp:lastModifiedBy>
  <cp:revision>55</cp:revision>
  <cp:lastPrinted>1601-01-01T00:00:00Z</cp:lastPrinted>
  <dcterms:created xsi:type="dcterms:W3CDTF">2010-04-12T02:16:07Z</dcterms:created>
  <dcterms:modified xsi:type="dcterms:W3CDTF">2010-05-25T22:59:26Z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TC062560581033</vt:lpwstr>
  </property>
</Properties>
</file>