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7053263" cy="9356725"/>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A8EEFE"/>
    <a:srgbClr val="96EAFE"/>
    <a:srgbClr val="7C5989"/>
    <a:srgbClr val="000066"/>
    <a:srgbClr val="4D6B89"/>
    <a:srgbClr val="384E64"/>
    <a:srgbClr val="274E75"/>
    <a:srgbClr val="5F5F5F"/>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p:scale>
          <a:sx n="70" d="100"/>
          <a:sy n="70" d="100"/>
        </p:scale>
        <p:origin x="-1164" y="-8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5938" cy="468313"/>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995738" y="0"/>
            <a:ext cx="3055937" cy="468313"/>
          </a:xfrm>
          <a:prstGeom prst="rect">
            <a:avLst/>
          </a:prstGeom>
        </p:spPr>
        <p:txBody>
          <a:bodyPr vert="horz" lIns="91440" tIns="45720" rIns="91440" bIns="45720" rtlCol="0"/>
          <a:lstStyle>
            <a:lvl1pPr algn="r">
              <a:defRPr sz="1200"/>
            </a:lvl1pPr>
          </a:lstStyle>
          <a:p>
            <a:fld id="{B7E551BB-9E0E-4E8B-B0F0-425FC33B7998}" type="datetimeFigureOut">
              <a:rPr lang="es-MX" smtClean="0"/>
              <a:t>25/05/2010</a:t>
            </a:fld>
            <a:endParaRPr lang="es-MX"/>
          </a:p>
        </p:txBody>
      </p:sp>
      <p:sp>
        <p:nvSpPr>
          <p:cNvPr id="4" name="3 Marcador de pie de página"/>
          <p:cNvSpPr>
            <a:spLocks noGrp="1"/>
          </p:cNvSpPr>
          <p:nvPr>
            <p:ph type="ftr" sz="quarter" idx="2"/>
          </p:nvPr>
        </p:nvSpPr>
        <p:spPr>
          <a:xfrm>
            <a:off x="0" y="8886825"/>
            <a:ext cx="3055938" cy="468313"/>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95738" y="8886825"/>
            <a:ext cx="3055937" cy="468313"/>
          </a:xfrm>
          <a:prstGeom prst="rect">
            <a:avLst/>
          </a:prstGeom>
        </p:spPr>
        <p:txBody>
          <a:bodyPr vert="horz" lIns="91440" tIns="45720" rIns="91440" bIns="45720" rtlCol="0" anchor="b"/>
          <a:lstStyle>
            <a:lvl1pPr algn="r">
              <a:defRPr sz="1200"/>
            </a:lvl1pPr>
          </a:lstStyle>
          <a:p>
            <a:fld id="{5B854DCB-FC55-4E2A-8ABE-879359F5E3A0}" type="slidenum">
              <a:rPr lang="es-MX" smtClean="0"/>
              <a:t>‹Nº›</a:t>
            </a:fld>
            <a:endParaRPr 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6414" cy="467836"/>
          </a:xfrm>
          <a:prstGeom prst="rect">
            <a:avLst/>
          </a:prstGeom>
        </p:spPr>
        <p:txBody>
          <a:bodyPr vert="horz" lIns="93763" tIns="46881" rIns="93763" bIns="46881" rtlCol="0"/>
          <a:lstStyle>
            <a:lvl1pPr algn="l">
              <a:defRPr sz="1200"/>
            </a:lvl1pPr>
          </a:lstStyle>
          <a:p>
            <a:endParaRPr lang="es-MX"/>
          </a:p>
        </p:txBody>
      </p:sp>
      <p:sp>
        <p:nvSpPr>
          <p:cNvPr id="3" name="2 Marcador de fecha"/>
          <p:cNvSpPr>
            <a:spLocks noGrp="1"/>
          </p:cNvSpPr>
          <p:nvPr>
            <p:ph type="dt" idx="1"/>
          </p:nvPr>
        </p:nvSpPr>
        <p:spPr>
          <a:xfrm>
            <a:off x="3995217" y="0"/>
            <a:ext cx="3056414" cy="467836"/>
          </a:xfrm>
          <a:prstGeom prst="rect">
            <a:avLst/>
          </a:prstGeom>
        </p:spPr>
        <p:txBody>
          <a:bodyPr vert="horz" lIns="93763" tIns="46881" rIns="93763" bIns="46881" rtlCol="0"/>
          <a:lstStyle>
            <a:lvl1pPr algn="r">
              <a:defRPr sz="1200"/>
            </a:lvl1pPr>
          </a:lstStyle>
          <a:p>
            <a:fld id="{98D2F07F-5B07-4121-BB95-B46233ECAA2F}" type="datetimeFigureOut">
              <a:rPr lang="es-MX" smtClean="0"/>
              <a:pPr/>
              <a:t>25/05/2010</a:t>
            </a:fld>
            <a:endParaRPr lang="es-MX"/>
          </a:p>
        </p:txBody>
      </p:sp>
      <p:sp>
        <p:nvSpPr>
          <p:cNvPr id="4" name="3 Marcador de imagen de diapositiva"/>
          <p:cNvSpPr>
            <a:spLocks noGrp="1" noRot="1" noChangeAspect="1"/>
          </p:cNvSpPr>
          <p:nvPr>
            <p:ph type="sldImg" idx="2"/>
          </p:nvPr>
        </p:nvSpPr>
        <p:spPr>
          <a:xfrm>
            <a:off x="1189038" y="701675"/>
            <a:ext cx="4676775" cy="3508375"/>
          </a:xfrm>
          <a:prstGeom prst="rect">
            <a:avLst/>
          </a:prstGeom>
          <a:noFill/>
          <a:ln w="12700">
            <a:solidFill>
              <a:prstClr val="black"/>
            </a:solidFill>
          </a:ln>
        </p:spPr>
        <p:txBody>
          <a:bodyPr vert="horz" lIns="93763" tIns="46881" rIns="93763" bIns="46881" rtlCol="0" anchor="ctr"/>
          <a:lstStyle/>
          <a:p>
            <a:endParaRPr lang="es-MX"/>
          </a:p>
        </p:txBody>
      </p:sp>
      <p:sp>
        <p:nvSpPr>
          <p:cNvPr id="5" name="4 Marcador de notas"/>
          <p:cNvSpPr>
            <a:spLocks noGrp="1"/>
          </p:cNvSpPr>
          <p:nvPr>
            <p:ph type="body" sz="quarter" idx="3"/>
          </p:nvPr>
        </p:nvSpPr>
        <p:spPr>
          <a:xfrm>
            <a:off x="705327" y="4444445"/>
            <a:ext cx="5642610" cy="4210526"/>
          </a:xfrm>
          <a:prstGeom prst="rect">
            <a:avLst/>
          </a:prstGeom>
        </p:spPr>
        <p:txBody>
          <a:bodyPr vert="horz" lIns="93763" tIns="46881" rIns="93763" bIns="46881"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87265"/>
            <a:ext cx="3056414" cy="467836"/>
          </a:xfrm>
          <a:prstGeom prst="rect">
            <a:avLst/>
          </a:prstGeom>
        </p:spPr>
        <p:txBody>
          <a:bodyPr vert="horz" lIns="93763" tIns="46881" rIns="93763" bIns="46881"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95217" y="8887265"/>
            <a:ext cx="3056414" cy="467836"/>
          </a:xfrm>
          <a:prstGeom prst="rect">
            <a:avLst/>
          </a:prstGeom>
        </p:spPr>
        <p:txBody>
          <a:bodyPr vert="horz" lIns="93763" tIns="46881" rIns="93763" bIns="46881" rtlCol="0" anchor="b"/>
          <a:lstStyle>
            <a:lvl1pPr algn="r">
              <a:defRPr sz="1200"/>
            </a:lvl1pPr>
          </a:lstStyle>
          <a:p>
            <a:fld id="{81F67D5D-2F9D-4B05-AEFA-4D2A9FD015D0}"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514600"/>
            <a:ext cx="9144000" cy="914400"/>
          </a:xfrm>
        </p:spPr>
        <p:txBody>
          <a:bodyPr/>
          <a:lstStyle>
            <a:lvl1pPr>
              <a:defRPr sz="4400"/>
            </a:lvl1pPr>
          </a:lstStyle>
          <a:p>
            <a:r>
              <a:rPr lang="es-ES" smtClean="0"/>
              <a:t>Haga clic para modificar el estilo de título del patrón</a:t>
            </a:r>
            <a:endParaRPr lang="en-US"/>
          </a:p>
        </p:txBody>
      </p:sp>
      <p:sp>
        <p:nvSpPr>
          <p:cNvPr id="3075" name="Rectangle 3"/>
          <p:cNvSpPr>
            <a:spLocks noGrp="1" noChangeArrowheads="1"/>
          </p:cNvSpPr>
          <p:nvPr>
            <p:ph type="subTitle" idx="1"/>
          </p:nvPr>
        </p:nvSpPr>
        <p:spPr>
          <a:xfrm>
            <a:off x="0" y="3479800"/>
            <a:ext cx="9144000" cy="635000"/>
          </a:xfrm>
        </p:spPr>
        <p:txBody>
          <a:bodyPr/>
          <a:lstStyle>
            <a:lvl1pPr marL="0" indent="0" algn="ctr">
              <a:buFontTx/>
              <a:buNone/>
              <a:defRPr sz="2400"/>
            </a:lvl1pPr>
          </a:lstStyle>
          <a:p>
            <a:r>
              <a:rPr lang="es-ES" smtClean="0"/>
              <a:t>Haga clic para modificar el estilo de subtítulo del patrón</a:t>
            </a:r>
            <a:endParaRPr lang="en-US"/>
          </a:p>
        </p:txBody>
      </p:sp>
      <p:sp>
        <p:nvSpPr>
          <p:cNvPr id="3076" name="Rectangle 4"/>
          <p:cNvSpPr>
            <a:spLocks noGrp="1" noChangeArrowheads="1"/>
          </p:cNvSpPr>
          <p:nvPr>
            <p:ph type="dt" sz="half" idx="2"/>
          </p:nvPr>
        </p:nvSpPr>
        <p:spPr>
          <a:xfrm>
            <a:off x="0" y="6629400"/>
            <a:ext cx="1905000" cy="228600"/>
          </a:xfrm>
        </p:spPr>
        <p:txBody>
          <a:bodyPr/>
          <a:lstStyle>
            <a:lvl1pPr>
              <a:defRPr b="1">
                <a:latin typeface="Arial" pitchFamily="34" charset="0"/>
              </a:defRPr>
            </a:lvl1pPr>
          </a:lstStyle>
          <a:p>
            <a:endParaRPr lang="en-US"/>
          </a:p>
        </p:txBody>
      </p:sp>
      <p:sp>
        <p:nvSpPr>
          <p:cNvPr id="3077" name="Rectangle 5"/>
          <p:cNvSpPr>
            <a:spLocks noGrp="1" noChangeArrowheads="1"/>
          </p:cNvSpPr>
          <p:nvPr>
            <p:ph type="ftr" sz="quarter" idx="3"/>
          </p:nvPr>
        </p:nvSpPr>
        <p:spPr>
          <a:xfrm>
            <a:off x="3124200" y="6629400"/>
            <a:ext cx="2895600" cy="228600"/>
          </a:xfrm>
        </p:spPr>
        <p:txBody>
          <a:bodyPr/>
          <a:lstStyle>
            <a:lvl1pPr>
              <a:defRPr b="1">
                <a:latin typeface="Arial" pitchFamily="34" charset="0"/>
              </a:defRPr>
            </a:lvl1pPr>
          </a:lstStyle>
          <a:p>
            <a:endParaRPr lang="en-US"/>
          </a:p>
        </p:txBody>
      </p:sp>
      <p:sp>
        <p:nvSpPr>
          <p:cNvPr id="3078" name="Rectangle 6"/>
          <p:cNvSpPr>
            <a:spLocks noGrp="1" noChangeArrowheads="1"/>
          </p:cNvSpPr>
          <p:nvPr>
            <p:ph type="sldNum" sz="quarter" idx="4"/>
          </p:nvPr>
        </p:nvSpPr>
        <p:spPr>
          <a:xfrm>
            <a:off x="7239000" y="6629400"/>
            <a:ext cx="1905000" cy="228600"/>
          </a:xfrm>
        </p:spPr>
        <p:txBody>
          <a:bodyPr/>
          <a:lstStyle>
            <a:lvl1pPr>
              <a:defRPr b="1">
                <a:latin typeface="Arial" pitchFamily="34" charset="0"/>
              </a:defRPr>
            </a:lvl1pPr>
          </a:lstStyle>
          <a:p>
            <a:fld id="{FA8CED27-D86F-450E-BEFD-C5FE04C72F1D}" type="slidenum">
              <a:rPr lang="en-US"/>
              <a:pPr/>
              <a:t>‹Nº›</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2C303187-60B0-42C0-890D-22A5CEAEBBA8}" type="slidenum">
              <a:rPr lang="en-US"/>
              <a:pPr/>
              <a:t>‹Nº›</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24650" y="304800"/>
            <a:ext cx="2190750" cy="59436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152400" y="304800"/>
            <a:ext cx="6419850" cy="59436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C61C3811-A72C-4D94-81BF-4207F0583F3B}" type="slidenum">
              <a:rPr lang="en-US"/>
              <a:pPr/>
              <a:t>‹Nº›</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ECAA79CF-2472-4F73-8022-F536811B44D2}" type="slidenum">
              <a:rPr lang="en-US"/>
              <a:pPr/>
              <a:t>‹Nº›</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1BB0CF4B-8ED7-452E-B721-40FD29224F20}" type="slidenum">
              <a:rPr lang="en-US"/>
              <a:pPr/>
              <a:t>‹Nº›</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371600" y="1219200"/>
            <a:ext cx="36957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19700" y="1219200"/>
            <a:ext cx="36957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176DFA45-9DDF-4E69-B0A6-29630053A7AE}" type="slidenum">
              <a:rPr lang="en-US"/>
              <a:pPr/>
              <a:t>‹Nº›</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n-US"/>
          </a:p>
        </p:txBody>
      </p:sp>
      <p:sp>
        <p:nvSpPr>
          <p:cNvPr id="8" name="7 Marcador de pie de página"/>
          <p:cNvSpPr>
            <a:spLocks noGrp="1"/>
          </p:cNvSpPr>
          <p:nvPr>
            <p:ph type="ftr" sz="quarter" idx="11"/>
          </p:nvPr>
        </p:nvSpPr>
        <p:spPr/>
        <p:txBody>
          <a:bodyPr/>
          <a:lstStyle>
            <a:lvl1pPr>
              <a:defRPr/>
            </a:lvl1pPr>
          </a:lstStyle>
          <a:p>
            <a:endParaRPr lang="en-US"/>
          </a:p>
        </p:txBody>
      </p:sp>
      <p:sp>
        <p:nvSpPr>
          <p:cNvPr id="9" name="8 Marcador de número de diapositiva"/>
          <p:cNvSpPr>
            <a:spLocks noGrp="1"/>
          </p:cNvSpPr>
          <p:nvPr>
            <p:ph type="sldNum" sz="quarter" idx="12"/>
          </p:nvPr>
        </p:nvSpPr>
        <p:spPr/>
        <p:txBody>
          <a:bodyPr/>
          <a:lstStyle>
            <a:lvl1pPr>
              <a:defRPr/>
            </a:lvl1pPr>
          </a:lstStyle>
          <a:p>
            <a:fld id="{6ABC4F91-E2E8-498F-8404-78FDBF6D2C5C}" type="slidenum">
              <a:rPr lang="en-US"/>
              <a:pPr/>
              <a:t>‹Nº›</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n-US"/>
          </a:p>
        </p:txBody>
      </p:sp>
      <p:sp>
        <p:nvSpPr>
          <p:cNvPr id="4" name="3 Marcador de pie de página"/>
          <p:cNvSpPr>
            <a:spLocks noGrp="1"/>
          </p:cNvSpPr>
          <p:nvPr>
            <p:ph type="ftr" sz="quarter" idx="11"/>
          </p:nvPr>
        </p:nvSpPr>
        <p:spPr/>
        <p:txBody>
          <a:bodyPr/>
          <a:lstStyle>
            <a:lvl1pPr>
              <a:defRPr/>
            </a:lvl1pPr>
          </a:lstStyle>
          <a:p>
            <a:endParaRPr lang="en-US"/>
          </a:p>
        </p:txBody>
      </p:sp>
      <p:sp>
        <p:nvSpPr>
          <p:cNvPr id="5" name="4 Marcador de número de diapositiva"/>
          <p:cNvSpPr>
            <a:spLocks noGrp="1"/>
          </p:cNvSpPr>
          <p:nvPr>
            <p:ph type="sldNum" sz="quarter" idx="12"/>
          </p:nvPr>
        </p:nvSpPr>
        <p:spPr/>
        <p:txBody>
          <a:bodyPr/>
          <a:lstStyle>
            <a:lvl1pPr>
              <a:defRPr/>
            </a:lvl1pPr>
          </a:lstStyle>
          <a:p>
            <a:fld id="{EAA10E50-A0F9-4810-BE47-CB4752DD0637}" type="slidenum">
              <a:rPr lang="en-US"/>
              <a:pPr/>
              <a:t>‹Nº›</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n-US"/>
          </a:p>
        </p:txBody>
      </p:sp>
      <p:sp>
        <p:nvSpPr>
          <p:cNvPr id="3" name="2 Marcador de pie de página"/>
          <p:cNvSpPr>
            <a:spLocks noGrp="1"/>
          </p:cNvSpPr>
          <p:nvPr>
            <p:ph type="ftr" sz="quarter" idx="11"/>
          </p:nvPr>
        </p:nvSpPr>
        <p:spPr/>
        <p:txBody>
          <a:bodyPr/>
          <a:lstStyle>
            <a:lvl1pPr>
              <a:defRPr/>
            </a:lvl1pPr>
          </a:lstStyle>
          <a:p>
            <a:endParaRPr lang="en-US"/>
          </a:p>
        </p:txBody>
      </p:sp>
      <p:sp>
        <p:nvSpPr>
          <p:cNvPr id="4" name="3 Marcador de número de diapositiva"/>
          <p:cNvSpPr>
            <a:spLocks noGrp="1"/>
          </p:cNvSpPr>
          <p:nvPr>
            <p:ph type="sldNum" sz="quarter" idx="12"/>
          </p:nvPr>
        </p:nvSpPr>
        <p:spPr/>
        <p:txBody>
          <a:bodyPr/>
          <a:lstStyle>
            <a:lvl1pPr>
              <a:defRPr/>
            </a:lvl1pPr>
          </a:lstStyle>
          <a:p>
            <a:fld id="{D3D2CD28-187B-453F-BA5C-4DED511BC675}" type="slidenum">
              <a:rPr lang="en-US"/>
              <a:pPr/>
              <a:t>‹Nº›</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7CFBB5FA-4361-4C1F-A478-DBD25A1673E7}" type="slidenum">
              <a:rPr lang="en-US"/>
              <a:pPr/>
              <a:t>‹Nº›</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EC61A4DA-6106-4289-98C6-92D4E6C60AF6}" type="slidenum">
              <a:rPr lang="en-US"/>
              <a:pPr/>
              <a:t>‹Nº›</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1371600" y="1219200"/>
            <a:ext cx="75438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26" name="Rectangle 2"/>
          <p:cNvSpPr>
            <a:spLocks noGrp="1" noChangeArrowheads="1"/>
          </p:cNvSpPr>
          <p:nvPr>
            <p:ph type="title"/>
          </p:nvPr>
        </p:nvSpPr>
        <p:spPr bwMode="auto">
          <a:xfrm>
            <a:off x="152400" y="304800"/>
            <a:ext cx="8763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8" name="Rectangle 4"/>
          <p:cNvSpPr>
            <a:spLocks noGrp="1" noChangeArrowheads="1"/>
          </p:cNvSpPr>
          <p:nvPr>
            <p:ph type="dt" sz="half" idx="2"/>
          </p:nvPr>
        </p:nvSpPr>
        <p:spPr bwMode="auto">
          <a:xfrm>
            <a:off x="0" y="64770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endParaRPr lang="en-US"/>
          </a:p>
        </p:txBody>
      </p:sp>
      <p:sp>
        <p:nvSpPr>
          <p:cNvPr id="1029" name="Rectangle 5"/>
          <p:cNvSpPr>
            <a:spLocks noGrp="1" noChangeArrowheads="1"/>
          </p:cNvSpPr>
          <p:nvPr>
            <p:ph type="ftr" sz="quarter" idx="3"/>
          </p:nvPr>
        </p:nvSpPr>
        <p:spPr bwMode="auto">
          <a:xfrm>
            <a:off x="2133600" y="6477000"/>
            <a:ext cx="4876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endParaRPr lang="en-US"/>
          </a:p>
        </p:txBody>
      </p:sp>
      <p:sp>
        <p:nvSpPr>
          <p:cNvPr id="1030" name="Rectangle 6"/>
          <p:cNvSpPr>
            <a:spLocks noGrp="1" noChangeArrowheads="1"/>
          </p:cNvSpPr>
          <p:nvPr>
            <p:ph type="sldNum" sz="quarter" idx="4"/>
          </p:nvPr>
        </p:nvSpPr>
        <p:spPr bwMode="auto">
          <a:xfrm>
            <a:off x="7239000" y="64770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fld id="{7DFB11C2-F581-4FD5-8C5C-0D30ADBFDB00}"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txStyles>
    <p:titleStyle>
      <a:lvl1pPr algn="ctr" rtl="0" eaLnBrk="1" fontAlgn="base" hangingPunct="1">
        <a:spcBef>
          <a:spcPct val="0"/>
        </a:spcBef>
        <a:spcAft>
          <a:spcPct val="0"/>
        </a:spcAft>
        <a:defRPr sz="3600" b="1">
          <a:solidFill>
            <a:schemeClr val="tx2"/>
          </a:solidFill>
          <a:latin typeface="+mj-lt"/>
          <a:ea typeface="+mj-ea"/>
          <a:cs typeface="+mj-cs"/>
        </a:defRPr>
      </a:lvl1pPr>
      <a:lvl2pPr algn="ctr" rtl="0" eaLnBrk="1" fontAlgn="base" hangingPunct="1">
        <a:spcBef>
          <a:spcPct val="0"/>
        </a:spcBef>
        <a:spcAft>
          <a:spcPct val="0"/>
        </a:spcAft>
        <a:defRPr sz="3600" b="1">
          <a:solidFill>
            <a:schemeClr val="tx2"/>
          </a:solidFill>
          <a:latin typeface="Arial Narrow" pitchFamily="34" charset="0"/>
        </a:defRPr>
      </a:lvl2pPr>
      <a:lvl3pPr algn="ctr" rtl="0" eaLnBrk="1" fontAlgn="base" hangingPunct="1">
        <a:spcBef>
          <a:spcPct val="0"/>
        </a:spcBef>
        <a:spcAft>
          <a:spcPct val="0"/>
        </a:spcAft>
        <a:defRPr sz="3600" b="1">
          <a:solidFill>
            <a:schemeClr val="tx2"/>
          </a:solidFill>
          <a:latin typeface="Arial Narrow" pitchFamily="34" charset="0"/>
        </a:defRPr>
      </a:lvl3pPr>
      <a:lvl4pPr algn="ctr" rtl="0" eaLnBrk="1" fontAlgn="base" hangingPunct="1">
        <a:spcBef>
          <a:spcPct val="0"/>
        </a:spcBef>
        <a:spcAft>
          <a:spcPct val="0"/>
        </a:spcAft>
        <a:defRPr sz="3600" b="1">
          <a:solidFill>
            <a:schemeClr val="tx2"/>
          </a:solidFill>
          <a:latin typeface="Arial Narrow" pitchFamily="34" charset="0"/>
        </a:defRPr>
      </a:lvl4pPr>
      <a:lvl5pPr algn="ctr" rtl="0" eaLnBrk="1" fontAlgn="base" hangingPunct="1">
        <a:spcBef>
          <a:spcPct val="0"/>
        </a:spcBef>
        <a:spcAft>
          <a:spcPct val="0"/>
        </a:spcAft>
        <a:defRPr sz="3600" b="1">
          <a:solidFill>
            <a:schemeClr val="tx2"/>
          </a:solidFill>
          <a:latin typeface="Arial Narrow" pitchFamily="34" charset="0"/>
        </a:defRPr>
      </a:lvl5pPr>
      <a:lvl6pPr marL="457200" algn="ctr" rtl="0" eaLnBrk="1" fontAlgn="base" hangingPunct="1">
        <a:spcBef>
          <a:spcPct val="0"/>
        </a:spcBef>
        <a:spcAft>
          <a:spcPct val="0"/>
        </a:spcAft>
        <a:defRPr sz="3600" b="1">
          <a:solidFill>
            <a:schemeClr val="tx2"/>
          </a:solidFill>
          <a:latin typeface="Arial Narrow" pitchFamily="34" charset="0"/>
        </a:defRPr>
      </a:lvl6pPr>
      <a:lvl7pPr marL="914400" algn="ctr" rtl="0" eaLnBrk="1" fontAlgn="base" hangingPunct="1">
        <a:spcBef>
          <a:spcPct val="0"/>
        </a:spcBef>
        <a:spcAft>
          <a:spcPct val="0"/>
        </a:spcAft>
        <a:defRPr sz="3600" b="1">
          <a:solidFill>
            <a:schemeClr val="tx2"/>
          </a:solidFill>
          <a:latin typeface="Arial Narrow" pitchFamily="34" charset="0"/>
        </a:defRPr>
      </a:lvl7pPr>
      <a:lvl8pPr marL="1371600" algn="ctr" rtl="0" eaLnBrk="1" fontAlgn="base" hangingPunct="1">
        <a:spcBef>
          <a:spcPct val="0"/>
        </a:spcBef>
        <a:spcAft>
          <a:spcPct val="0"/>
        </a:spcAft>
        <a:defRPr sz="3600" b="1">
          <a:solidFill>
            <a:schemeClr val="tx2"/>
          </a:solidFill>
          <a:latin typeface="Arial Narrow" pitchFamily="34" charset="0"/>
        </a:defRPr>
      </a:lvl8pPr>
      <a:lvl9pPr marL="1828800" algn="ctr" rtl="0" eaLnBrk="1" fontAlgn="base" hangingPunct="1">
        <a:spcBef>
          <a:spcPct val="0"/>
        </a:spcBef>
        <a:spcAft>
          <a:spcPct val="0"/>
        </a:spcAft>
        <a:defRPr sz="3600" b="1">
          <a:solidFill>
            <a:schemeClr val="tx2"/>
          </a:solidFill>
          <a:latin typeface="Arial Narrow"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6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2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0" y="1214422"/>
            <a:ext cx="9144000" cy="914400"/>
          </a:xfrm>
        </p:spPr>
        <p:txBody>
          <a:bodyPr/>
          <a:lstStyle/>
          <a:p>
            <a:r>
              <a:rPr lang="en-US" sz="3600" dirty="0" smtClean="0"/>
              <a:t> </a:t>
            </a:r>
            <a:r>
              <a:rPr lang="en-US" sz="3600" dirty="0" smtClean="0">
                <a:effectLst>
                  <a:outerShdw blurRad="38100" dist="38100" dir="2700000" algn="tl">
                    <a:srgbClr val="000000">
                      <a:alpha val="43137"/>
                    </a:srgbClr>
                  </a:outerShdw>
                </a:effectLst>
              </a:rPr>
              <a:t>Ley de </a:t>
            </a:r>
            <a:r>
              <a:rPr lang="en-US" sz="3600" dirty="0">
                <a:effectLst>
                  <a:outerShdw blurRad="38100" dist="38100" dir="2700000" algn="tl">
                    <a:srgbClr val="000000">
                      <a:alpha val="43137"/>
                    </a:srgbClr>
                  </a:outerShdw>
                </a:effectLst>
              </a:rPr>
              <a:t>R</a:t>
            </a:r>
            <a:r>
              <a:rPr lang="en-US" sz="3600" dirty="0" smtClean="0">
                <a:effectLst>
                  <a:outerShdw blurRad="38100" dist="38100" dir="2700000" algn="tl">
                    <a:srgbClr val="000000">
                      <a:alpha val="43137"/>
                    </a:srgbClr>
                  </a:outerShdw>
                </a:effectLst>
              </a:rPr>
              <a:t>esiduos </a:t>
            </a:r>
            <a:r>
              <a:rPr lang="en-US" sz="3600" dirty="0">
                <a:effectLst>
                  <a:outerShdw blurRad="38100" dist="38100" dir="2700000" algn="tl">
                    <a:srgbClr val="000000">
                      <a:alpha val="43137"/>
                    </a:srgbClr>
                  </a:outerShdw>
                </a:effectLst>
              </a:rPr>
              <a:t>S</a:t>
            </a:r>
            <a:r>
              <a:rPr lang="en-US" sz="3600" dirty="0" smtClean="0">
                <a:effectLst>
                  <a:outerShdw blurRad="38100" dist="38100" dir="2700000" algn="tl">
                    <a:srgbClr val="000000">
                      <a:alpha val="43137"/>
                    </a:srgbClr>
                  </a:outerShdw>
                </a:effectLst>
              </a:rPr>
              <a:t>ólidos del Distrito Federal</a:t>
            </a:r>
            <a:endParaRPr lang="en-US" sz="3600" dirty="0">
              <a:effectLst>
                <a:outerShdw blurRad="38100" dist="38100" dir="2700000" algn="tl">
                  <a:srgbClr val="000000">
                    <a:alpha val="43137"/>
                  </a:srgbClr>
                </a:outerShdw>
              </a:effectLst>
            </a:endParaRPr>
          </a:p>
        </p:txBody>
      </p:sp>
      <p:sp>
        <p:nvSpPr>
          <p:cNvPr id="92163" name="Rectangle 3"/>
          <p:cNvSpPr>
            <a:spLocks noGrp="1" noChangeArrowheads="1"/>
          </p:cNvSpPr>
          <p:nvPr>
            <p:ph type="subTitle" idx="1"/>
          </p:nvPr>
        </p:nvSpPr>
        <p:spPr>
          <a:xfrm>
            <a:off x="0" y="2071678"/>
            <a:ext cx="9144000" cy="635000"/>
          </a:xfrm>
        </p:spPr>
        <p:txBody>
          <a:bodyPr/>
          <a:lstStyle/>
          <a:p>
            <a:r>
              <a:rPr lang="es-MX" dirty="0" smtClean="0"/>
              <a:t>Curso presentado ante la</a:t>
            </a:r>
            <a:r>
              <a:rPr lang="es-MX" dirty="0" smtClean="0">
                <a:effectLst>
                  <a:outerShdw blurRad="38100" dist="38100" dir="2700000" algn="tl">
                    <a:srgbClr val="000000">
                      <a:alpha val="43137"/>
                    </a:srgbClr>
                  </a:outerShdw>
                </a:effectLst>
              </a:rPr>
              <a:t> Procuraduría Ambiental del Ordenamiento </a:t>
            </a:r>
          </a:p>
          <a:p>
            <a:r>
              <a:rPr lang="es-MX" dirty="0" smtClean="0">
                <a:effectLst>
                  <a:outerShdw blurRad="38100" dist="38100" dir="2700000" algn="tl">
                    <a:srgbClr val="000000">
                      <a:alpha val="43137"/>
                    </a:srgbClr>
                  </a:outerShdw>
                </a:effectLst>
              </a:rPr>
              <a:t>Territorial del Distrito Federal</a:t>
            </a:r>
          </a:p>
          <a:p>
            <a:r>
              <a:rPr lang="es-MX" sz="2200" dirty="0" smtClean="0"/>
              <a:t>Por</a:t>
            </a:r>
          </a:p>
          <a:p>
            <a:r>
              <a:rPr lang="es-MX" sz="2200" dirty="0" smtClean="0">
                <a:effectLst>
                  <a:outerShdw blurRad="38100" dist="38100" dir="2700000" algn="tl">
                    <a:srgbClr val="000000">
                      <a:alpha val="43137"/>
                    </a:srgbClr>
                  </a:outerShdw>
                </a:effectLst>
              </a:rPr>
              <a:t>Centro Interdisciplinario de Investigaciones y Estudios sobre Medio Ambiente y Desarrollo del Instituto Politécnico Nacional</a:t>
            </a:r>
          </a:p>
          <a:p>
            <a:r>
              <a:rPr lang="es-MX" sz="2200" dirty="0" smtClean="0"/>
              <a:t>CIIEMAD-IPN</a:t>
            </a:r>
          </a:p>
          <a:p>
            <a:endParaRPr lang="es-MX" dirty="0"/>
          </a:p>
          <a:p>
            <a:r>
              <a:rPr lang="es-MX" sz="2200" dirty="0" smtClean="0"/>
              <a:t>México, D.F.</a:t>
            </a:r>
          </a:p>
          <a:p>
            <a:r>
              <a:rPr lang="es-MX" sz="2200" dirty="0" smtClean="0"/>
              <a:t>28 </a:t>
            </a:r>
            <a:r>
              <a:rPr lang="es-MX" sz="2200" smtClean="0"/>
              <a:t>de mayo </a:t>
            </a:r>
            <a:r>
              <a:rPr lang="es-MX" sz="2200" dirty="0" smtClean="0"/>
              <a:t>del 2010</a:t>
            </a:r>
            <a:endParaRPr lang="es-MX" sz="2200" dirty="0"/>
          </a:p>
        </p:txBody>
      </p:sp>
      <p:pic>
        <p:nvPicPr>
          <p:cNvPr id="92164" name="Picture 4" descr="C:\Users\Laura Meraz\AppData\Local\Microsoft\Windows\Temporary Internet Files\Low\Content.IE5\XMN3XVDZ\logo PAOT[1].JPG"/>
          <p:cNvPicPr>
            <a:picLocks noChangeAspect="1" noChangeArrowheads="1"/>
          </p:cNvPicPr>
          <p:nvPr/>
        </p:nvPicPr>
        <p:blipFill>
          <a:blip r:embed="rId2" cstate="print"/>
          <a:srcRect/>
          <a:stretch>
            <a:fillRect/>
          </a:stretch>
        </p:blipFill>
        <p:spPr bwMode="auto">
          <a:xfrm>
            <a:off x="7924800" y="0"/>
            <a:ext cx="1219200" cy="1457325"/>
          </a:xfrm>
          <a:prstGeom prst="rect">
            <a:avLst/>
          </a:prstGeom>
          <a:noFill/>
        </p:spPr>
      </p:pic>
      <p:pic>
        <p:nvPicPr>
          <p:cNvPr id="8" name="Picture 7" descr="logo_ipn"/>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42844" y="142852"/>
            <a:ext cx="767457" cy="1214422"/>
          </a:xfrm>
          <a:prstGeom prst="rect">
            <a:avLst/>
          </a:prstGeom>
          <a:noFill/>
          <a:ln w="9525">
            <a:noFill/>
            <a:miter lim="800000"/>
            <a:headEnd/>
            <a:tailEnd/>
          </a:ln>
        </p:spPr>
      </p:pic>
      <p:sp>
        <p:nvSpPr>
          <p:cNvPr id="9" name="8 CuadroTexto"/>
          <p:cNvSpPr txBox="1"/>
          <p:nvPr/>
        </p:nvSpPr>
        <p:spPr>
          <a:xfrm>
            <a:off x="4929190" y="6273225"/>
            <a:ext cx="4000528" cy="584775"/>
          </a:xfrm>
          <a:prstGeom prst="rect">
            <a:avLst/>
          </a:prstGeom>
          <a:noFill/>
        </p:spPr>
        <p:txBody>
          <a:bodyPr wrap="square" rtlCol="0">
            <a:spAutoFit/>
          </a:bodyPr>
          <a:lstStyle/>
          <a:p>
            <a:r>
              <a:rPr lang="es-MX" sz="1600" i="1" dirty="0" smtClean="0"/>
              <a:t>        </a:t>
            </a:r>
            <a:r>
              <a:rPr lang="es-MX" sz="1600" i="1" dirty="0" smtClean="0">
                <a:effectLst>
                  <a:outerShdw blurRad="38100" dist="38100" dir="2700000" algn="tl">
                    <a:srgbClr val="000000">
                      <a:alpha val="43137"/>
                    </a:srgbClr>
                  </a:outerShdw>
                </a:effectLst>
              </a:rPr>
              <a:t>Dra. Rosa Laura Meraz Cabrera</a:t>
            </a:r>
          </a:p>
          <a:p>
            <a:r>
              <a:rPr lang="es-MX" sz="1600" i="1" dirty="0" smtClean="0"/>
              <a:t>Profesora-Investigadora del CIIEMAD-IPN </a:t>
            </a:r>
            <a:endParaRPr lang="es-MX" sz="1600" i="1"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158" y="1285860"/>
            <a:ext cx="8429684" cy="4801314"/>
          </a:xfrm>
          <a:prstGeom prst="rect">
            <a:avLst/>
          </a:prstGeom>
          <a:noFill/>
        </p:spPr>
        <p:txBody>
          <a:bodyPr wrap="square" rtlCol="0">
            <a:spAutoFit/>
          </a:bodyPr>
          <a:lstStyle/>
          <a:p>
            <a:r>
              <a:rPr lang="es-MX" dirty="0" smtClean="0">
                <a:effectLst>
                  <a:outerShdw blurRad="38100" dist="38100" dir="2700000" algn="tl">
                    <a:srgbClr val="000000">
                      <a:alpha val="43137"/>
                    </a:srgbClr>
                  </a:outerShdw>
                </a:effectLst>
              </a:rPr>
              <a:t>7. Es indispensable que las autoridades tengan a su cargo la responsabilidad de recabar información, monitorear las necesidades de la población y vigilar el cumplimiento de las disposiciones aplicables, en aras de crear un ambiente real de justicia ambiental a este respecto. De igual forma, el GDF debe tomar en cuenta lo estándares internacionales como lo son:</a:t>
            </a:r>
          </a:p>
          <a:p>
            <a:endParaRPr lang="es-MX" dirty="0" smtClean="0">
              <a:effectLst>
                <a:outerShdw blurRad="38100" dist="38100" dir="2700000" algn="tl">
                  <a:srgbClr val="000000">
                    <a:alpha val="43137"/>
                  </a:srgbClr>
                </a:outerShdw>
              </a:effectLst>
            </a:endParaRPr>
          </a:p>
          <a:p>
            <a:pPr lvl="1">
              <a:buFont typeface="Arial" pitchFamily="34" charset="0"/>
              <a:buChar char="•"/>
            </a:pPr>
            <a:r>
              <a:rPr lang="es-MX" dirty="0" smtClean="0"/>
              <a:t>Reducción en la fuente</a:t>
            </a:r>
          </a:p>
          <a:p>
            <a:pPr lvl="1"/>
            <a:endParaRPr lang="es-MX" dirty="0" smtClean="0"/>
          </a:p>
          <a:p>
            <a:pPr lvl="1">
              <a:buFont typeface="Arial" pitchFamily="34" charset="0"/>
              <a:buChar char="•"/>
            </a:pPr>
            <a:r>
              <a:rPr lang="es-MX" dirty="0" smtClean="0"/>
              <a:t>Reutilización de productos y de envases</a:t>
            </a:r>
          </a:p>
          <a:p>
            <a:pPr lvl="1"/>
            <a:endParaRPr lang="es-MX" dirty="0" smtClean="0"/>
          </a:p>
          <a:p>
            <a:pPr lvl="1">
              <a:buFont typeface="Arial" pitchFamily="34" charset="0"/>
              <a:buChar char="•"/>
            </a:pPr>
            <a:r>
              <a:rPr lang="es-MX" dirty="0" smtClean="0"/>
              <a:t>Reciclaje de materiales (incluyendo la biodegradación controlada de materiales orgánicos)</a:t>
            </a:r>
          </a:p>
          <a:p>
            <a:pPr lvl="1">
              <a:buFont typeface="Arial" pitchFamily="34" charset="0"/>
              <a:buChar char="•"/>
            </a:pPr>
            <a:endParaRPr lang="es-MX" dirty="0" smtClean="0"/>
          </a:p>
          <a:p>
            <a:pPr lvl="1">
              <a:buFont typeface="Arial" pitchFamily="34" charset="0"/>
              <a:buChar char="•"/>
            </a:pPr>
            <a:r>
              <a:rPr lang="es-MX" dirty="0" smtClean="0"/>
              <a:t>Recuperación de energía mediante incineración y/o recuperación de componentes básicos mediante </a:t>
            </a:r>
            <a:r>
              <a:rPr lang="es-MX" dirty="0" err="1" smtClean="0"/>
              <a:t>pirólisis</a:t>
            </a:r>
            <a:endParaRPr lang="es-MX" dirty="0" smtClean="0"/>
          </a:p>
          <a:p>
            <a:pPr lvl="1">
              <a:buFont typeface="Arial" pitchFamily="34" charset="0"/>
              <a:buChar char="•"/>
            </a:pPr>
            <a:endParaRPr lang="es-MX" dirty="0" smtClean="0"/>
          </a:p>
          <a:p>
            <a:pPr lvl="1">
              <a:buFont typeface="Arial" pitchFamily="34" charset="0"/>
              <a:buChar char="•"/>
            </a:pPr>
            <a:r>
              <a:rPr lang="es-MX" dirty="0" smtClean="0"/>
              <a:t>Disposición final en rellenos sanitarios y confinamientos controlados</a:t>
            </a:r>
            <a:endParaRPr lang="es-MX" dirty="0"/>
          </a:p>
        </p:txBody>
      </p:sp>
      <p:sp>
        <p:nvSpPr>
          <p:cNvPr id="3" name="2 CuadroTexto"/>
          <p:cNvSpPr txBox="1"/>
          <p:nvPr/>
        </p:nvSpPr>
        <p:spPr>
          <a:xfrm>
            <a:off x="3428992" y="357166"/>
            <a:ext cx="5214974" cy="461665"/>
          </a:xfrm>
          <a:prstGeom prst="rect">
            <a:avLst/>
          </a:prstGeom>
          <a:noFill/>
        </p:spPr>
        <p:txBody>
          <a:bodyPr wrap="square" rtlCol="0">
            <a:spAutoFit/>
          </a:bodyPr>
          <a:lstStyle/>
          <a:p>
            <a:r>
              <a:rPr lang="es-MX" sz="2400" dirty="0" smtClean="0">
                <a:effectLst>
                  <a:outerShdw blurRad="38100" dist="38100" dir="2700000" algn="tl">
                    <a:srgbClr val="000000">
                      <a:alpha val="43137"/>
                    </a:srgbClr>
                  </a:outerShdw>
                </a:effectLst>
                <a:latin typeface="+mn-lt"/>
              </a:rPr>
              <a:t>CONCLUSIONES…</a:t>
            </a:r>
            <a:r>
              <a:rPr lang="es-MX" sz="2400" i="1" dirty="0" smtClean="0">
                <a:effectLst>
                  <a:outerShdw blurRad="38100" dist="38100" dir="2700000" algn="tl">
                    <a:srgbClr val="000000">
                      <a:alpha val="43137"/>
                    </a:srgbClr>
                  </a:outerShdw>
                </a:effectLst>
                <a:latin typeface="+mn-lt"/>
              </a:rPr>
              <a:t>Continuación…</a:t>
            </a:r>
            <a:r>
              <a:rPr lang="es-MX" sz="2400" dirty="0" smtClean="0">
                <a:effectLst>
                  <a:outerShdw blurRad="38100" dist="38100" dir="2700000" algn="tl">
                    <a:srgbClr val="000000">
                      <a:alpha val="43137"/>
                    </a:srgbClr>
                  </a:outerShdw>
                </a:effectLst>
                <a:latin typeface="+mn-lt"/>
              </a:rPr>
              <a:t> </a:t>
            </a:r>
            <a:endParaRPr lang="es-MX" sz="2400" dirty="0">
              <a:effectLst>
                <a:outerShdw blurRad="38100" dist="38100" dir="2700000" algn="tl">
                  <a:srgbClr val="000000">
                    <a:alpha val="43137"/>
                  </a:srgbClr>
                </a:outerShdw>
              </a:effectLst>
              <a:latin typeface="+mn-lt"/>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28596" y="857232"/>
            <a:ext cx="8286808" cy="5632311"/>
          </a:xfrm>
          <a:prstGeom prst="rect">
            <a:avLst/>
          </a:prstGeom>
          <a:noFill/>
        </p:spPr>
        <p:txBody>
          <a:bodyPr wrap="square" rtlCol="0">
            <a:spAutoFit/>
          </a:bodyPr>
          <a:lstStyle/>
          <a:p>
            <a:r>
              <a:rPr lang="es-MX" dirty="0" smtClean="0">
                <a:effectLst>
                  <a:outerShdw blurRad="38100" dist="38100" dir="2700000" algn="tl">
                    <a:srgbClr val="000000">
                      <a:alpha val="43137"/>
                    </a:srgbClr>
                  </a:outerShdw>
                </a:effectLst>
              </a:rPr>
              <a:t>Además de lo anterior, es indispensable la implementación de las siguientes acciones que dan vida a las modificaciones jurídicas necesarias:</a:t>
            </a:r>
          </a:p>
          <a:p>
            <a:r>
              <a:rPr lang="es-MX" dirty="0" smtClean="0"/>
              <a:t> </a:t>
            </a:r>
          </a:p>
          <a:p>
            <a:pPr lvl="1">
              <a:buFont typeface="Arial" pitchFamily="34" charset="0"/>
              <a:buChar char="•"/>
            </a:pPr>
            <a:r>
              <a:rPr lang="es-MX" dirty="0" smtClean="0"/>
              <a:t>Una estructura administrativa para la gestión de los residuos sólidos, capaz de supervisar el funcionamiento del sistema de gestión.</a:t>
            </a:r>
          </a:p>
          <a:p>
            <a:pPr lvl="1">
              <a:buFont typeface="Arial" pitchFamily="34" charset="0"/>
              <a:buChar char="•"/>
            </a:pPr>
            <a:endParaRPr lang="es-MX" dirty="0" smtClean="0"/>
          </a:p>
          <a:p>
            <a:pPr lvl="1">
              <a:buFont typeface="Arial" pitchFamily="34" charset="0"/>
              <a:buChar char="•"/>
            </a:pPr>
            <a:r>
              <a:rPr lang="es-MX" dirty="0" smtClean="0"/>
              <a:t>Planes y fuentes de financiamiento, convenios de asistencia y cooperación técnica y presupuesto operativo apropiado.</a:t>
            </a:r>
          </a:p>
          <a:p>
            <a:pPr lvl="1">
              <a:buFont typeface="Arial" pitchFamily="34" charset="0"/>
              <a:buChar char="•"/>
            </a:pPr>
            <a:endParaRPr lang="es-MX" dirty="0" smtClean="0"/>
          </a:p>
          <a:p>
            <a:pPr lvl="1">
              <a:buFont typeface="Arial" pitchFamily="34" charset="0"/>
              <a:buChar char="•"/>
            </a:pPr>
            <a:r>
              <a:rPr lang="es-MX" dirty="0" smtClean="0"/>
              <a:t>Planes de acción agresivos para la implantación de las diversas componentes de un sistema de gestión integral de los RSU, incluyendo programas de educación para la niñez, de motivación para la ciudadanía y de incentivación para las empresas e instituciones.</a:t>
            </a:r>
          </a:p>
          <a:p>
            <a:pPr lvl="1">
              <a:buFont typeface="Arial" pitchFamily="34" charset="0"/>
              <a:buChar char="•"/>
            </a:pPr>
            <a:endParaRPr lang="es-MX" dirty="0" smtClean="0"/>
          </a:p>
          <a:p>
            <a:pPr lvl="1">
              <a:buFont typeface="Arial" pitchFamily="34" charset="0"/>
              <a:buChar char="•"/>
            </a:pPr>
            <a:r>
              <a:rPr lang="es-MX" dirty="0" smtClean="0"/>
              <a:t>Programas de reducción en el origen y de valorización de los residuos, tanto urbanos como industriales. </a:t>
            </a:r>
          </a:p>
          <a:p>
            <a:pPr lvl="1">
              <a:buFont typeface="Arial" pitchFamily="34" charset="0"/>
              <a:buChar char="•"/>
            </a:pPr>
            <a:endParaRPr lang="es-MX" dirty="0" smtClean="0"/>
          </a:p>
          <a:p>
            <a:pPr lvl="1">
              <a:buFont typeface="Arial" pitchFamily="34" charset="0"/>
              <a:buChar char="•"/>
            </a:pPr>
            <a:r>
              <a:rPr lang="es-MX" dirty="0" smtClean="0"/>
              <a:t>Fortalecimiento de los métodos apropiados de recolección, transporte y selección de los RSU.</a:t>
            </a:r>
          </a:p>
          <a:p>
            <a:endParaRPr lang="es-MX" dirty="0"/>
          </a:p>
        </p:txBody>
      </p:sp>
      <p:sp>
        <p:nvSpPr>
          <p:cNvPr id="3" name="2 CuadroTexto"/>
          <p:cNvSpPr txBox="1"/>
          <p:nvPr/>
        </p:nvSpPr>
        <p:spPr>
          <a:xfrm>
            <a:off x="571472" y="214290"/>
            <a:ext cx="2857520" cy="461665"/>
          </a:xfrm>
          <a:prstGeom prst="rect">
            <a:avLst/>
          </a:prstGeom>
          <a:noFill/>
        </p:spPr>
        <p:txBody>
          <a:bodyPr wrap="square" rtlCol="0">
            <a:spAutoFit/>
          </a:bodyPr>
          <a:lstStyle/>
          <a:p>
            <a:r>
              <a:rPr lang="es-MX" sz="2400" b="1" i="1" dirty="0" smtClean="0">
                <a:effectLst>
                  <a:outerShdw blurRad="38100" dist="38100" dir="2700000" algn="tl">
                    <a:srgbClr val="000000">
                      <a:alpha val="43137"/>
                    </a:srgbClr>
                  </a:outerShdw>
                </a:effectLst>
                <a:latin typeface="+mn-lt"/>
              </a:rPr>
              <a:t>Finalmente…</a:t>
            </a:r>
            <a:endParaRPr lang="es-MX" sz="2400" b="1" i="1" dirty="0">
              <a:effectLst>
                <a:outerShdw blurRad="38100" dist="38100" dir="2700000" algn="tl">
                  <a:srgbClr val="000000">
                    <a:alpha val="43137"/>
                  </a:srgbClr>
                </a:outerShdw>
              </a:effectLst>
              <a:latin typeface="+mn-lt"/>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42844" y="571480"/>
            <a:ext cx="8763000" cy="762000"/>
          </a:xfrm>
        </p:spPr>
        <p:txBody>
          <a:bodyPr/>
          <a:lstStyle/>
          <a:p>
            <a:r>
              <a:rPr lang="es-MX" dirty="0" smtClean="0"/>
              <a:t>Objetivo general</a:t>
            </a:r>
            <a:endParaRPr lang="es-MX" dirty="0"/>
          </a:p>
        </p:txBody>
      </p:sp>
      <p:sp>
        <p:nvSpPr>
          <p:cNvPr id="93187" name="Rectangle 3"/>
          <p:cNvSpPr>
            <a:spLocks noGrp="1" noChangeArrowheads="1"/>
          </p:cNvSpPr>
          <p:nvPr>
            <p:ph type="body" idx="1"/>
          </p:nvPr>
        </p:nvSpPr>
        <p:spPr>
          <a:xfrm>
            <a:off x="785786" y="1785926"/>
            <a:ext cx="7543800" cy="2709866"/>
          </a:xfrm>
        </p:spPr>
        <p:txBody>
          <a:bodyPr/>
          <a:lstStyle/>
          <a:p>
            <a:pPr algn="just"/>
            <a:r>
              <a:rPr lang="es-MX" dirty="0" smtClean="0"/>
              <a:t>Presentar la regulación de la que es objeto la gestión integral de los residuos sólidos considerados como no peligrosos en el Distrito Federal, para entender la Ley de residuos sólidos del Distrito Federal y conocer si existen las condiciones mínimas que hagan posible su aplicación.</a:t>
            </a:r>
            <a:endParaRPr lang="es-MX" dirty="0"/>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928662" y="714356"/>
            <a:ext cx="7562872" cy="762000"/>
          </a:xfrm>
        </p:spPr>
        <p:txBody>
          <a:bodyPr/>
          <a:lstStyle/>
          <a:p>
            <a:r>
              <a:rPr lang="en-US" dirty="0" smtClean="0"/>
              <a:t>Contenido:</a:t>
            </a:r>
            <a:endParaRPr lang="en-US" dirty="0"/>
          </a:p>
        </p:txBody>
      </p:sp>
      <p:sp>
        <p:nvSpPr>
          <p:cNvPr id="94211" name="Rectangle 3"/>
          <p:cNvSpPr>
            <a:spLocks noGrp="1" noChangeArrowheads="1"/>
          </p:cNvSpPr>
          <p:nvPr>
            <p:ph type="body" idx="1"/>
          </p:nvPr>
        </p:nvSpPr>
        <p:spPr>
          <a:xfrm>
            <a:off x="1071538" y="2500306"/>
            <a:ext cx="7543800" cy="2143140"/>
          </a:xfrm>
        </p:spPr>
        <p:txBody>
          <a:bodyPr/>
          <a:lstStyle/>
          <a:p>
            <a:pPr algn="just">
              <a:buNone/>
            </a:pPr>
            <a:r>
              <a:rPr lang="es-MX" sz="2200" dirty="0" smtClean="0">
                <a:effectLst>
                  <a:outerShdw blurRad="38100" dist="38100" dir="2700000" algn="tl">
                    <a:srgbClr val="000000">
                      <a:alpha val="43137"/>
                    </a:srgbClr>
                  </a:outerShdw>
                </a:effectLst>
              </a:rPr>
              <a:t>Tema 1. Diagnóstico del manejo de  los residuos  sólidos urbanos en el   	Distrito Federal.</a:t>
            </a:r>
          </a:p>
          <a:p>
            <a:pPr algn="just">
              <a:buNone/>
            </a:pPr>
            <a:endParaRPr lang="es-MX" sz="2200" dirty="0">
              <a:effectLst>
                <a:outerShdw blurRad="38100" dist="38100" dir="2700000" algn="tl">
                  <a:srgbClr val="000000">
                    <a:alpha val="43137"/>
                  </a:srgbClr>
                </a:outerShdw>
              </a:effectLst>
            </a:endParaRPr>
          </a:p>
          <a:p>
            <a:pPr algn="just">
              <a:buNone/>
            </a:pPr>
            <a:endParaRPr lang="es-MX" sz="2200" dirty="0" smtClean="0">
              <a:effectLst>
                <a:outerShdw blurRad="38100" dist="38100" dir="2700000" algn="tl">
                  <a:srgbClr val="000000">
                    <a:alpha val="43137"/>
                  </a:srgbClr>
                </a:outerShdw>
              </a:effectLst>
            </a:endParaRPr>
          </a:p>
          <a:p>
            <a:pPr algn="just">
              <a:buNone/>
            </a:pPr>
            <a:r>
              <a:rPr lang="es-MX" sz="2200" dirty="0" smtClean="0">
                <a:effectLst>
                  <a:outerShdw blurRad="38100" dist="38100" dir="2700000" algn="tl">
                    <a:srgbClr val="000000">
                      <a:alpha val="43137"/>
                    </a:srgbClr>
                  </a:outerShdw>
                </a:effectLst>
              </a:rPr>
              <a:t>Tema 2. Legislación ambiental vigente en materia de residuos sólidos.</a:t>
            </a:r>
            <a:endParaRPr lang="es-MX" sz="2200" dirty="0">
              <a:effectLst>
                <a:outerShdw blurRad="38100" dist="38100" dir="2700000" algn="tl">
                  <a:srgbClr val="000000">
                    <a:alpha val="43137"/>
                  </a:srgbClr>
                </a:outerShdw>
              </a:effectLst>
            </a:endParaRP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214414" y="214290"/>
            <a:ext cx="6929486" cy="461665"/>
          </a:xfrm>
          <a:prstGeom prst="rect">
            <a:avLst/>
          </a:prstGeom>
          <a:noFill/>
        </p:spPr>
        <p:txBody>
          <a:bodyPr wrap="square" rtlCol="0">
            <a:spAutoFit/>
          </a:bodyPr>
          <a:lstStyle/>
          <a:p>
            <a:r>
              <a:rPr lang="es-MX" sz="2400" dirty="0" smtClean="0">
                <a:effectLst>
                  <a:outerShdw blurRad="38100" dist="38100" dir="2700000" algn="tl">
                    <a:srgbClr val="000000">
                      <a:alpha val="43137"/>
                    </a:srgbClr>
                  </a:outerShdw>
                </a:effectLst>
                <a:latin typeface="+mn-lt"/>
              </a:rPr>
              <a:t>LEY DE </a:t>
            </a:r>
            <a:r>
              <a:rPr lang="es-MX" sz="2400" dirty="0" smtClean="0">
                <a:effectLst>
                  <a:outerShdw blurRad="38100" dist="38100" dir="2700000" algn="tl">
                    <a:srgbClr val="000000">
                      <a:alpha val="43137"/>
                    </a:srgbClr>
                  </a:outerShdw>
                </a:effectLst>
                <a:latin typeface="+mn-lt"/>
              </a:rPr>
              <a:t>RESIDUOS </a:t>
            </a:r>
            <a:r>
              <a:rPr lang="es-MX" sz="2400" dirty="0" smtClean="0">
                <a:effectLst>
                  <a:outerShdw blurRad="38100" dist="38100" dir="2700000" algn="tl">
                    <a:srgbClr val="000000">
                      <a:alpha val="43137"/>
                    </a:srgbClr>
                  </a:outerShdw>
                </a:effectLst>
                <a:latin typeface="+mn-lt"/>
              </a:rPr>
              <a:t>SÓLIDOS DEL DISTRTITO FEDERAL</a:t>
            </a:r>
            <a:endParaRPr lang="es-MX" sz="2400" dirty="0">
              <a:effectLst>
                <a:outerShdw blurRad="38100" dist="38100" dir="2700000" algn="tl">
                  <a:srgbClr val="000000">
                    <a:alpha val="43137"/>
                  </a:srgbClr>
                </a:outerShdw>
              </a:effectLst>
              <a:latin typeface="+mn-lt"/>
            </a:endParaRPr>
          </a:p>
        </p:txBody>
      </p:sp>
      <p:graphicFrame>
        <p:nvGraphicFramePr>
          <p:cNvPr id="3" name="2 Tabla"/>
          <p:cNvGraphicFramePr>
            <a:graphicFrameLocks noGrp="1"/>
          </p:cNvGraphicFramePr>
          <p:nvPr/>
        </p:nvGraphicFramePr>
        <p:xfrm>
          <a:off x="428596" y="857538"/>
          <a:ext cx="8358246" cy="5529930"/>
        </p:xfrm>
        <a:graphic>
          <a:graphicData uri="http://schemas.openxmlformats.org/drawingml/2006/table">
            <a:tbl>
              <a:tblPr firstRow="1" bandRow="1">
                <a:tableStyleId>{BDBED569-4797-4DF1-A0F4-6AAB3CD982D8}</a:tableStyleId>
              </a:tblPr>
              <a:tblGrid>
                <a:gridCol w="4142140"/>
                <a:gridCol w="4216106"/>
              </a:tblGrid>
              <a:tr h="125720">
                <a:tc>
                  <a:txBody>
                    <a:bodyPr/>
                    <a:lstStyle/>
                    <a:p>
                      <a:pPr algn="ctr"/>
                      <a:r>
                        <a:rPr lang="es-MX" sz="1400" dirty="0" smtClean="0">
                          <a:latin typeface="+mn-lt"/>
                        </a:rPr>
                        <a:t>TITULO PRIMERO</a:t>
                      </a:r>
                    </a:p>
                    <a:p>
                      <a:pPr algn="ctr"/>
                      <a:r>
                        <a:rPr lang="es-MX" sz="1400" b="1" dirty="0" smtClean="0">
                          <a:latin typeface="+mn-lt"/>
                        </a:rPr>
                        <a:t>DE LAS DISPOSICIONES GENERALES</a:t>
                      </a:r>
                    </a:p>
                    <a:p>
                      <a:pPr algn="ctr"/>
                      <a:r>
                        <a:rPr lang="es-MX" sz="1400" b="0" dirty="0" smtClean="0">
                          <a:latin typeface="+mn-lt"/>
                        </a:rPr>
                        <a:t>CAPITULO UNICO</a:t>
                      </a:r>
                      <a:r>
                        <a:rPr lang="es-MX" sz="1400" b="0" baseline="0" dirty="0" smtClean="0">
                          <a:latin typeface="+mn-lt"/>
                        </a:rPr>
                        <a:t> DEL OBJETO DE LEY</a:t>
                      </a:r>
                      <a:endParaRPr lang="es-MX" sz="1400" b="0" dirty="0">
                        <a:latin typeface="+mn-lt"/>
                      </a:endParaRPr>
                    </a:p>
                  </a:txBody>
                  <a:tcPr/>
                </a:tc>
                <a:tc>
                  <a:txBody>
                    <a:bodyPr/>
                    <a:lstStyle/>
                    <a:p>
                      <a:pPr algn="ctr"/>
                      <a:r>
                        <a:rPr lang="es-MX" sz="1400" dirty="0" smtClean="0">
                          <a:latin typeface="+mn-lt"/>
                        </a:rPr>
                        <a:t>TITULO SEGUNDO</a:t>
                      </a:r>
                    </a:p>
                    <a:p>
                      <a:pPr algn="ctr"/>
                      <a:r>
                        <a:rPr lang="es-MX" sz="1400" b="1" dirty="0" smtClean="0">
                          <a:latin typeface="+mn-lt"/>
                        </a:rPr>
                        <a:t>DE LA COMPETENCIA</a:t>
                      </a:r>
                    </a:p>
                    <a:p>
                      <a:pPr marL="400050" indent="-400050" algn="ctr">
                        <a:buAutoNum type="romanUcPeriod"/>
                      </a:pPr>
                      <a:r>
                        <a:rPr lang="es-MX" sz="1400" b="0" baseline="0" dirty="0" smtClean="0">
                          <a:latin typeface="+mn-lt"/>
                        </a:rPr>
                        <a:t>DE LAS FACULTADES</a:t>
                      </a:r>
                    </a:p>
                    <a:p>
                      <a:pPr marL="400050" indent="-400050" algn="ctr">
                        <a:buAutoNum type="romanUcPeriod"/>
                      </a:pPr>
                      <a:r>
                        <a:rPr lang="es-MX" sz="1400" b="0" baseline="0" dirty="0" smtClean="0">
                          <a:latin typeface="+mn-lt"/>
                        </a:rPr>
                        <a:t>DE LAS DISPOSICIONES COMPLEMENTARIAS DE LA POLITICA AMBIENTAL</a:t>
                      </a:r>
                      <a:endParaRPr lang="es-MX" sz="1400" b="0" dirty="0">
                        <a:latin typeface="+mn-lt"/>
                      </a:endParaRPr>
                    </a:p>
                  </a:txBody>
                  <a:tcPr/>
                </a:tc>
              </a:tr>
              <a:tr h="1841850">
                <a:tc>
                  <a:txBody>
                    <a:bodyPr/>
                    <a:lstStyle/>
                    <a:p>
                      <a:pPr algn="ctr"/>
                      <a:r>
                        <a:rPr lang="es-MX" sz="1400" b="1" dirty="0" smtClean="0">
                          <a:latin typeface="+mn-lt"/>
                        </a:rPr>
                        <a:t>TITULO TERCERO</a:t>
                      </a:r>
                    </a:p>
                    <a:p>
                      <a:pPr algn="ctr"/>
                      <a:r>
                        <a:rPr lang="es-MX" sz="1400" b="1" dirty="0" smtClean="0">
                          <a:latin typeface="+mn-lt"/>
                        </a:rPr>
                        <a:t>DE LA PREVENCIÓN</a:t>
                      </a:r>
                      <a:r>
                        <a:rPr lang="es-MX" sz="1400" b="1" baseline="0" dirty="0" smtClean="0">
                          <a:latin typeface="+mn-lt"/>
                        </a:rPr>
                        <a:t> Y MINIMIZACION DE LA GENERACIÓN DE LOS RESIDUOS SÓLIDOS</a:t>
                      </a:r>
                    </a:p>
                    <a:p>
                      <a:pPr marL="400050" indent="-400050" algn="ctr">
                        <a:buAutoNum type="romanUcPeriod"/>
                      </a:pPr>
                      <a:r>
                        <a:rPr lang="es-MX" sz="1400" b="0" baseline="0" dirty="0" smtClean="0">
                          <a:latin typeface="+mn-lt"/>
                        </a:rPr>
                        <a:t>DE LAS DISPOSICIONES GENERALES</a:t>
                      </a:r>
                    </a:p>
                    <a:p>
                      <a:pPr marL="400050" indent="-400050" algn="ctr">
                        <a:buAutoNum type="romanUcPeriod"/>
                      </a:pPr>
                      <a:r>
                        <a:rPr lang="es-MX" sz="1400" b="0" baseline="0" dirty="0" smtClean="0">
                          <a:latin typeface="+mn-lt"/>
                        </a:rPr>
                        <a:t>DEL INVENTARIO DE LOS RESIDUOS SÓLIDOS Y SUS FUENTES GENERADORAS</a:t>
                      </a:r>
                    </a:p>
                    <a:p>
                      <a:pPr marL="400050" indent="-400050" algn="ctr">
                        <a:buAutoNum type="romanUcPeriod"/>
                      </a:pPr>
                      <a:r>
                        <a:rPr lang="es-MX" sz="1400" b="0" baseline="0" dirty="0" smtClean="0">
                          <a:latin typeface="+mn-lt"/>
                        </a:rPr>
                        <a:t>DE LA CLASIFICACIÓN DE LOS RESIDUOS</a:t>
                      </a:r>
                    </a:p>
                    <a:p>
                      <a:pPr marL="400050" indent="-400050" algn="ctr">
                        <a:buAutoNum type="romanUcPeriod"/>
                      </a:pPr>
                      <a:r>
                        <a:rPr lang="es-MX" sz="1400" b="0" baseline="0" dirty="0" smtClean="0">
                          <a:latin typeface="+mn-lt"/>
                        </a:rPr>
                        <a:t>DE LA SEPARACIÓN DE LOS RESIDUOS</a:t>
                      </a:r>
                      <a:endParaRPr lang="es-MX" sz="1400" b="1" dirty="0">
                        <a:latin typeface="+mn-lt"/>
                      </a:endParaRPr>
                    </a:p>
                  </a:txBody>
                  <a:tcPr/>
                </a:tc>
                <a:tc>
                  <a:txBody>
                    <a:bodyPr/>
                    <a:lstStyle/>
                    <a:p>
                      <a:pPr algn="ctr"/>
                      <a:r>
                        <a:rPr lang="es-MX" sz="1400" b="1" dirty="0" smtClean="0">
                          <a:latin typeface="+mn-lt"/>
                        </a:rPr>
                        <a:t>TITULO</a:t>
                      </a:r>
                      <a:r>
                        <a:rPr lang="es-MX" sz="1400" b="1" baseline="0" dirty="0" smtClean="0">
                          <a:latin typeface="+mn-lt"/>
                        </a:rPr>
                        <a:t> CUARTO</a:t>
                      </a:r>
                    </a:p>
                    <a:p>
                      <a:pPr algn="ctr"/>
                      <a:r>
                        <a:rPr lang="es-MX" sz="1400" b="1" baseline="0" dirty="0" smtClean="0">
                          <a:latin typeface="+mn-lt"/>
                        </a:rPr>
                        <a:t>DEL SERVICIO PUBLICO DE LIMPIA</a:t>
                      </a:r>
                    </a:p>
                    <a:p>
                      <a:pPr marL="400050" indent="-400050" algn="ctr">
                        <a:buAutoNum type="romanUcPeriod"/>
                      </a:pPr>
                      <a:r>
                        <a:rPr lang="es-MX" sz="1400" b="0" baseline="0" dirty="0" smtClean="0">
                          <a:latin typeface="+mn-lt"/>
                        </a:rPr>
                        <a:t>DE LAS DISPOSICIONES GENERALES</a:t>
                      </a:r>
                    </a:p>
                    <a:p>
                      <a:pPr marL="400050" indent="-400050" algn="ctr">
                        <a:buAutoNum type="romanUcPeriod"/>
                      </a:pPr>
                      <a:r>
                        <a:rPr lang="es-MX" sz="1400" b="0" baseline="0" dirty="0" smtClean="0">
                          <a:latin typeface="+mn-lt"/>
                        </a:rPr>
                        <a:t>DEL BARRIDO Y LA RECOLECCIÓN DE RESIDOS SÓLIDOS</a:t>
                      </a:r>
                    </a:p>
                    <a:p>
                      <a:pPr marL="400050" indent="-400050" algn="ctr">
                        <a:buAutoNum type="romanUcPeriod"/>
                      </a:pPr>
                      <a:r>
                        <a:rPr lang="es-MX" sz="1400" b="0" baseline="0" dirty="0" smtClean="0">
                          <a:latin typeface="+mn-lt"/>
                        </a:rPr>
                        <a:t>DE LA TRANSFERENCIA Y TRATAMIENTO</a:t>
                      </a:r>
                    </a:p>
                    <a:p>
                      <a:pPr marL="400050" indent="-400050" algn="ctr">
                        <a:buAutoNum type="romanUcPeriod"/>
                      </a:pPr>
                      <a:r>
                        <a:rPr lang="es-MX" sz="1400" b="0" baseline="0" dirty="0" smtClean="0">
                          <a:latin typeface="+mn-lt"/>
                        </a:rPr>
                        <a:t>DE LA DISPOSICIÓN FINAL</a:t>
                      </a:r>
                      <a:endParaRPr lang="es-MX" sz="1400" b="0" dirty="0">
                        <a:latin typeface="+mn-lt"/>
                      </a:endParaRPr>
                    </a:p>
                  </a:txBody>
                  <a:tcPr/>
                </a:tc>
              </a:tr>
              <a:tr h="817413">
                <a:tc>
                  <a:txBody>
                    <a:bodyPr/>
                    <a:lstStyle/>
                    <a:p>
                      <a:pPr algn="ctr"/>
                      <a:r>
                        <a:rPr lang="es-MX" sz="1400" b="1" dirty="0" smtClean="0">
                          <a:latin typeface="+mn-lt"/>
                        </a:rPr>
                        <a:t>TITULO QUINTO</a:t>
                      </a:r>
                    </a:p>
                    <a:p>
                      <a:pPr algn="ctr"/>
                      <a:r>
                        <a:rPr lang="es-MX" sz="1400" b="1" dirty="0" smtClean="0">
                          <a:latin typeface="+mn-lt"/>
                        </a:rPr>
                        <a:t>DE LA VALORIZACIÓN Y COMPOSTEO DE LOS RESIDUOS</a:t>
                      </a:r>
                    </a:p>
                    <a:p>
                      <a:pPr marL="400050" indent="-400050" algn="ctr">
                        <a:buAutoNum type="romanUcPeriod"/>
                      </a:pPr>
                      <a:r>
                        <a:rPr lang="es-MX" sz="1400" b="0" dirty="0" smtClean="0">
                          <a:latin typeface="+mn-lt"/>
                        </a:rPr>
                        <a:t>RECICLAJE</a:t>
                      </a:r>
                    </a:p>
                    <a:p>
                      <a:pPr marL="400050" indent="-400050" algn="ctr">
                        <a:buAutoNum type="romanUcPeriod"/>
                      </a:pPr>
                      <a:r>
                        <a:rPr lang="es-MX" sz="1400" b="0" dirty="0" smtClean="0">
                          <a:latin typeface="+mn-lt"/>
                        </a:rPr>
                        <a:t>DEL COMPOSTEO</a:t>
                      </a:r>
                      <a:endParaRPr lang="es-MX" sz="1400" b="0" dirty="0">
                        <a:latin typeface="+mn-lt"/>
                      </a:endParaRPr>
                    </a:p>
                  </a:txBody>
                  <a:tcPr/>
                </a:tc>
                <a:tc>
                  <a:txBody>
                    <a:bodyPr/>
                    <a:lstStyle/>
                    <a:p>
                      <a:pPr algn="ctr"/>
                      <a:r>
                        <a:rPr lang="es-MX" sz="1400" b="1" dirty="0" smtClean="0">
                          <a:latin typeface="+mn-lt"/>
                        </a:rPr>
                        <a:t>TITULO SEXTO</a:t>
                      </a:r>
                    </a:p>
                    <a:p>
                      <a:pPr algn="ctr"/>
                      <a:r>
                        <a:rPr lang="es-MX" sz="1400" b="1" dirty="0" smtClean="0">
                          <a:latin typeface="+mn-lt"/>
                        </a:rPr>
                        <a:t>DE</a:t>
                      </a:r>
                      <a:r>
                        <a:rPr lang="es-MX" sz="1400" b="1" baseline="0" dirty="0" smtClean="0">
                          <a:latin typeface="+mn-lt"/>
                        </a:rPr>
                        <a:t> LAS DISPOSICIONES COMPLEMENTARIAS DE LA RESTAURACIÓN PREVENCIÓN Y CONTROL DE LA CONTAMINACIÓN DEL SUELO</a:t>
                      </a:r>
                    </a:p>
                    <a:p>
                      <a:pPr marL="400050" indent="-400050" algn="ctr">
                        <a:buAutoNum type="romanUcPeriod"/>
                      </a:pPr>
                      <a:r>
                        <a:rPr lang="es-MX" sz="1400" b="0" baseline="0" dirty="0" smtClean="0">
                          <a:latin typeface="+mn-lt"/>
                        </a:rPr>
                        <a:t>DE LA CONTAMINACIÓN DEL SUELO</a:t>
                      </a:r>
                      <a:endParaRPr lang="es-MX" sz="1400" b="0" dirty="0">
                        <a:latin typeface="+mn-lt"/>
                      </a:endParaRPr>
                    </a:p>
                  </a:txBody>
                  <a:tcPr/>
                </a:tc>
              </a:tr>
              <a:tr h="817413">
                <a:tc gridSpan="2">
                  <a:txBody>
                    <a:bodyPr/>
                    <a:lstStyle/>
                    <a:p>
                      <a:pPr algn="ctr"/>
                      <a:r>
                        <a:rPr lang="es-MX" sz="1400" b="1" dirty="0" smtClean="0">
                          <a:latin typeface="+mn-lt"/>
                        </a:rPr>
                        <a:t>TITULO SEPTIMO</a:t>
                      </a:r>
                    </a:p>
                    <a:p>
                      <a:pPr algn="ctr"/>
                      <a:r>
                        <a:rPr lang="es-MX" sz="1400" b="1" dirty="0" smtClean="0">
                          <a:latin typeface="+mn-lt"/>
                        </a:rPr>
                        <a:t>DE LAS </a:t>
                      </a:r>
                      <a:r>
                        <a:rPr lang="es-MX" sz="1400" b="1" baseline="0" dirty="0" smtClean="0">
                          <a:latin typeface="+mn-lt"/>
                        </a:rPr>
                        <a:t> MEDIDAS DE SEGURIDAD, SANCIONES, RECURSO DE INCONFORMIDAD Y DENUNCIA CIUDADANA</a:t>
                      </a:r>
                    </a:p>
                    <a:p>
                      <a:pPr marL="400050" indent="-400050" algn="ctr">
                        <a:buAutoNum type="romanUcPeriod"/>
                      </a:pPr>
                      <a:r>
                        <a:rPr lang="es-MX" sz="1400" b="0" baseline="0" dirty="0" smtClean="0">
                          <a:latin typeface="+mn-lt"/>
                        </a:rPr>
                        <a:t>DE LAS MEDIDAS DE SEGURIDAD</a:t>
                      </a:r>
                    </a:p>
                    <a:p>
                      <a:pPr marL="400050" indent="-400050" algn="ctr">
                        <a:buAutoNum type="romanUcPeriod"/>
                      </a:pPr>
                      <a:r>
                        <a:rPr lang="es-MX" sz="1400" b="0" baseline="0" dirty="0" smtClean="0">
                          <a:latin typeface="+mn-lt"/>
                        </a:rPr>
                        <a:t>DE LAS SANCIONES</a:t>
                      </a:r>
                    </a:p>
                    <a:p>
                      <a:pPr marL="400050" indent="-400050" algn="ctr">
                        <a:buAutoNum type="romanUcPeriod"/>
                      </a:pPr>
                      <a:r>
                        <a:rPr lang="es-MX" sz="1400" b="0" baseline="0" dirty="0" smtClean="0">
                          <a:latin typeface="+mn-lt"/>
                        </a:rPr>
                        <a:t>DEL RECURSO DE INCONFORMIDAD</a:t>
                      </a:r>
                    </a:p>
                    <a:p>
                      <a:pPr marL="400050" indent="-400050" algn="ctr">
                        <a:buAutoNum type="romanUcPeriod"/>
                      </a:pPr>
                      <a:r>
                        <a:rPr lang="es-MX" sz="1400" b="0" baseline="0" dirty="0" smtClean="0">
                          <a:latin typeface="+mn-lt"/>
                        </a:rPr>
                        <a:t>DE LA DENUNCIA CIUDADANA</a:t>
                      </a:r>
                      <a:endParaRPr lang="es-MX" sz="1400" b="0" dirty="0">
                        <a:latin typeface="+mn-lt"/>
                      </a:endParaRPr>
                    </a:p>
                  </a:txBody>
                  <a:tcPr/>
                </a:tc>
                <a:tc hMerge="1">
                  <a:txBody>
                    <a:bodyPr/>
                    <a:lstStyle/>
                    <a:p>
                      <a:endParaRPr lang="es-MX" sz="1400" dirty="0">
                        <a:latin typeface="+mn-lt"/>
                      </a:endParaRPr>
                    </a:p>
                  </a:txBody>
                  <a:tcPr/>
                </a:tc>
              </a:tr>
            </a:tbl>
          </a:graphicData>
        </a:graphic>
      </p:graphicFrame>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00034" y="1785926"/>
            <a:ext cx="8215370" cy="3139321"/>
          </a:xfrm>
          <a:prstGeom prst="rect">
            <a:avLst/>
          </a:prstGeom>
          <a:noFill/>
        </p:spPr>
        <p:txBody>
          <a:bodyPr wrap="square" rtlCol="0">
            <a:spAutoFit/>
          </a:bodyPr>
          <a:lstStyle/>
          <a:p>
            <a:pPr algn="ctr"/>
            <a:r>
              <a:rPr lang="es-MX" b="1" dirty="0" smtClean="0"/>
              <a:t>ARTICULOS TRANSITORIOS</a:t>
            </a:r>
          </a:p>
          <a:p>
            <a:pPr algn="ctr"/>
            <a:endParaRPr lang="es-MX" b="1" dirty="0" smtClean="0"/>
          </a:p>
          <a:p>
            <a:pPr algn="ctr"/>
            <a:r>
              <a:rPr lang="es-MX" b="1" dirty="0" smtClean="0"/>
              <a:t>ARTICULOS TRANSITORIOS DE LOS DECRETOS DE REFORMA A LA PRESENTE LEY</a:t>
            </a:r>
          </a:p>
          <a:p>
            <a:pPr algn="ctr"/>
            <a:r>
              <a:rPr lang="es-MX" b="1" dirty="0" smtClean="0"/>
              <a:t> </a:t>
            </a:r>
          </a:p>
          <a:p>
            <a:pPr algn="ctr">
              <a:buFont typeface="Arial" pitchFamily="34" charset="0"/>
              <a:buChar char="•"/>
            </a:pPr>
            <a:r>
              <a:rPr lang="es-MX" b="1" dirty="0" smtClean="0"/>
              <a:t>GACETA OFICIAL DEL DISTRITO FEDERAL 10 DE FEBRERO DE 2004</a:t>
            </a:r>
          </a:p>
          <a:p>
            <a:pPr algn="ctr">
              <a:buFont typeface="Arial" pitchFamily="34" charset="0"/>
              <a:buChar char="•"/>
            </a:pPr>
            <a:endParaRPr lang="es-MX" b="1" dirty="0" smtClean="0"/>
          </a:p>
          <a:p>
            <a:pPr algn="ctr">
              <a:buFont typeface="Arial" pitchFamily="34" charset="0"/>
              <a:buChar char="•"/>
            </a:pPr>
            <a:r>
              <a:rPr lang="es-MX" b="1" dirty="0" smtClean="0"/>
              <a:t>GACETA OFICIAL DEL DISTRITO FEDERAL 18 DE AGOSTO DE 2009</a:t>
            </a:r>
          </a:p>
          <a:p>
            <a:pPr algn="ctr"/>
            <a:endParaRPr lang="es-MX" b="1" dirty="0" smtClean="0"/>
          </a:p>
          <a:p>
            <a:pPr algn="ctr"/>
            <a:endParaRPr lang="es-MX" b="1" dirty="0" smtClean="0"/>
          </a:p>
          <a:p>
            <a:pPr algn="ctr"/>
            <a:endParaRPr lang="es-MX" b="1" dirty="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428992" y="357166"/>
            <a:ext cx="2500330" cy="461665"/>
          </a:xfrm>
          <a:prstGeom prst="rect">
            <a:avLst/>
          </a:prstGeom>
          <a:noFill/>
        </p:spPr>
        <p:txBody>
          <a:bodyPr wrap="square" rtlCol="0">
            <a:spAutoFit/>
          </a:bodyPr>
          <a:lstStyle/>
          <a:p>
            <a:r>
              <a:rPr lang="es-MX" sz="2400" dirty="0" smtClean="0">
                <a:effectLst>
                  <a:outerShdw blurRad="38100" dist="38100" dir="2700000" algn="tl">
                    <a:srgbClr val="000000">
                      <a:alpha val="43137"/>
                    </a:srgbClr>
                  </a:outerShdw>
                </a:effectLst>
                <a:latin typeface="+mn-lt"/>
              </a:rPr>
              <a:t>CONCLUSIONES</a:t>
            </a:r>
            <a:endParaRPr lang="es-MX" sz="2400" dirty="0">
              <a:effectLst>
                <a:outerShdw blurRad="38100" dist="38100" dir="2700000" algn="tl">
                  <a:srgbClr val="000000">
                    <a:alpha val="43137"/>
                  </a:srgbClr>
                </a:outerShdw>
              </a:effectLst>
              <a:latin typeface="+mn-lt"/>
            </a:endParaRPr>
          </a:p>
        </p:txBody>
      </p:sp>
      <p:sp>
        <p:nvSpPr>
          <p:cNvPr id="4" name="3 CuadroTexto"/>
          <p:cNvSpPr txBox="1"/>
          <p:nvPr/>
        </p:nvSpPr>
        <p:spPr>
          <a:xfrm>
            <a:off x="285720" y="1285860"/>
            <a:ext cx="8715436" cy="2862322"/>
          </a:xfrm>
          <a:prstGeom prst="rect">
            <a:avLst/>
          </a:prstGeom>
          <a:noFill/>
        </p:spPr>
        <p:txBody>
          <a:bodyPr wrap="square" rtlCol="0">
            <a:spAutoFit/>
          </a:bodyPr>
          <a:lstStyle/>
          <a:p>
            <a:pPr algn="just"/>
            <a:r>
              <a:rPr lang="es-MX" dirty="0" smtClean="0"/>
              <a:t>1. </a:t>
            </a:r>
            <a:r>
              <a:rPr lang="es-MX" dirty="0" smtClean="0">
                <a:effectLst>
                  <a:outerShdw blurRad="38100" dist="38100" dir="2700000" algn="tl">
                    <a:srgbClr val="000000">
                      <a:alpha val="43137"/>
                    </a:srgbClr>
                  </a:outerShdw>
                </a:effectLst>
              </a:rPr>
              <a:t>Es pertinente señalar que tanto el Plan Verde, la Agenda Ambiental para la Ciudad de México, el PGIRS, el Programa de Medio Ambiente 2007-2009, son consistentes con fines y objetivos establecidos por los instrumentos legales en materia de Residuos Sólidos, a pesar de que el principal ordenamiento a nivel local fue publicado antes de la LGPGIR. </a:t>
            </a:r>
          </a:p>
          <a:p>
            <a:pPr algn="just"/>
            <a:r>
              <a:rPr lang="es-MX" dirty="0" smtClean="0"/>
              <a:t> </a:t>
            </a:r>
          </a:p>
          <a:p>
            <a:pPr algn="just"/>
            <a:r>
              <a:rPr lang="es-MX" dirty="0" smtClean="0"/>
              <a:t>2. </a:t>
            </a:r>
            <a:r>
              <a:rPr lang="es-MX" dirty="0" smtClean="0">
                <a:effectLst>
                  <a:outerShdw blurRad="38100" dist="38100" dir="2700000" algn="tl">
                    <a:srgbClr val="000000">
                      <a:alpha val="43137"/>
                    </a:srgbClr>
                  </a:outerShdw>
                </a:effectLst>
              </a:rPr>
              <a:t>El GDF, solo ha emitido una sola norma ambiental en el tema de los residuos sólidos urbanos, (</a:t>
            </a:r>
            <a:r>
              <a:rPr lang="es-MX" b="1" dirty="0" smtClean="0">
                <a:effectLst>
                  <a:outerShdw blurRad="38100" dist="38100" dir="2700000" algn="tl">
                    <a:srgbClr val="000000">
                      <a:alpha val="43137"/>
                    </a:srgbClr>
                  </a:outerShdw>
                </a:effectLst>
              </a:rPr>
              <a:t>NADF-007-RNAT-2004), </a:t>
            </a:r>
            <a:r>
              <a:rPr lang="es-MX" dirty="0" smtClean="0">
                <a:effectLst>
                  <a:outerShdw blurRad="38100" dist="38100" dir="2700000" algn="tl">
                    <a:srgbClr val="000000">
                      <a:alpha val="43137"/>
                    </a:srgbClr>
                  </a:outerShdw>
                </a:effectLst>
              </a:rPr>
              <a:t>la</a:t>
            </a:r>
            <a:r>
              <a:rPr lang="es-MX" b="1" dirty="0" smtClean="0">
                <a:effectLst>
                  <a:outerShdw blurRad="38100" dist="38100" dir="2700000" algn="tl">
                    <a:srgbClr val="000000">
                      <a:alpha val="43137"/>
                    </a:srgbClr>
                  </a:outerShdw>
                </a:effectLst>
              </a:rPr>
              <a:t> </a:t>
            </a:r>
            <a:r>
              <a:rPr lang="es-MX" dirty="0" smtClean="0">
                <a:effectLst>
                  <a:outerShdw blurRad="38100" dist="38100" dir="2700000" algn="tl">
                    <a:srgbClr val="000000">
                      <a:alpha val="43137"/>
                    </a:srgbClr>
                  </a:outerShdw>
                </a:effectLst>
              </a:rPr>
              <a:t>cual</a:t>
            </a:r>
            <a:r>
              <a:rPr lang="es-MX" b="1" dirty="0" smtClean="0">
                <a:effectLst>
                  <a:outerShdw blurRad="38100" dist="38100" dir="2700000" algn="tl">
                    <a:srgbClr val="000000">
                      <a:alpha val="43137"/>
                    </a:srgbClr>
                  </a:outerShdw>
                </a:effectLst>
              </a:rPr>
              <a:t> </a:t>
            </a:r>
            <a:r>
              <a:rPr lang="es-MX" dirty="0" smtClean="0">
                <a:effectLst>
                  <a:outerShdw blurRad="38100" dist="38100" dir="2700000" algn="tl">
                    <a:srgbClr val="000000">
                      <a:alpha val="43137"/>
                    </a:srgbClr>
                  </a:outerShdw>
                </a:effectLst>
              </a:rPr>
              <a:t>establece la clasificación y especificaciones de manejo de los residuos de la construcción para optimizar su control, fomentar su aprovechamiento y minimizar su depósito final</a:t>
            </a:r>
            <a:r>
              <a:rPr lang="es-MX" smtClean="0">
                <a:effectLst>
                  <a:outerShdw blurRad="38100" dist="38100" dir="2700000" algn="tl">
                    <a:srgbClr val="000000">
                      <a:alpha val="43137"/>
                    </a:srgbClr>
                  </a:outerShdw>
                </a:effectLst>
              </a:rPr>
              <a:t>. </a:t>
            </a:r>
            <a:endParaRPr lang="es-MX" dirty="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428992" y="357166"/>
            <a:ext cx="5214974" cy="461665"/>
          </a:xfrm>
          <a:prstGeom prst="rect">
            <a:avLst/>
          </a:prstGeom>
          <a:noFill/>
        </p:spPr>
        <p:txBody>
          <a:bodyPr wrap="square" rtlCol="0">
            <a:spAutoFit/>
          </a:bodyPr>
          <a:lstStyle/>
          <a:p>
            <a:r>
              <a:rPr lang="es-MX" sz="2400" dirty="0" smtClean="0">
                <a:effectLst>
                  <a:outerShdw blurRad="38100" dist="38100" dir="2700000" algn="tl">
                    <a:srgbClr val="000000">
                      <a:alpha val="43137"/>
                    </a:srgbClr>
                  </a:outerShdw>
                </a:effectLst>
                <a:latin typeface="+mn-lt"/>
              </a:rPr>
              <a:t>CONCLUSIONES…</a:t>
            </a:r>
            <a:r>
              <a:rPr lang="es-MX" sz="2400" i="1" dirty="0" smtClean="0">
                <a:effectLst>
                  <a:outerShdw blurRad="38100" dist="38100" dir="2700000" algn="tl">
                    <a:srgbClr val="000000">
                      <a:alpha val="43137"/>
                    </a:srgbClr>
                  </a:outerShdw>
                </a:effectLst>
                <a:latin typeface="+mn-lt"/>
              </a:rPr>
              <a:t>Continuación…</a:t>
            </a:r>
            <a:r>
              <a:rPr lang="es-MX" sz="2400" dirty="0" smtClean="0">
                <a:effectLst>
                  <a:outerShdw blurRad="38100" dist="38100" dir="2700000" algn="tl">
                    <a:srgbClr val="000000">
                      <a:alpha val="43137"/>
                    </a:srgbClr>
                  </a:outerShdw>
                </a:effectLst>
                <a:latin typeface="+mn-lt"/>
              </a:rPr>
              <a:t> </a:t>
            </a:r>
            <a:endParaRPr lang="es-MX" sz="2400" dirty="0">
              <a:effectLst>
                <a:outerShdw blurRad="38100" dist="38100" dir="2700000" algn="tl">
                  <a:srgbClr val="000000">
                    <a:alpha val="43137"/>
                  </a:srgbClr>
                </a:outerShdw>
              </a:effectLst>
              <a:latin typeface="+mn-lt"/>
            </a:endParaRPr>
          </a:p>
        </p:txBody>
      </p:sp>
      <p:sp>
        <p:nvSpPr>
          <p:cNvPr id="4" name="3 CuadroTexto"/>
          <p:cNvSpPr txBox="1"/>
          <p:nvPr/>
        </p:nvSpPr>
        <p:spPr>
          <a:xfrm>
            <a:off x="142844" y="1214423"/>
            <a:ext cx="8858312" cy="5909310"/>
          </a:xfrm>
          <a:prstGeom prst="rect">
            <a:avLst/>
          </a:prstGeom>
          <a:noFill/>
        </p:spPr>
        <p:txBody>
          <a:bodyPr wrap="square" rtlCol="0">
            <a:spAutoFit/>
          </a:bodyPr>
          <a:lstStyle/>
          <a:p>
            <a:pPr lvl="0"/>
            <a:r>
              <a:rPr lang="es-MX" dirty="0" smtClean="0">
                <a:effectLst>
                  <a:outerShdw blurRad="38100" dist="38100" dir="2700000" algn="tl">
                    <a:srgbClr val="000000">
                      <a:alpha val="43137"/>
                    </a:srgbClr>
                  </a:outerShdw>
                </a:effectLst>
              </a:rPr>
              <a:t>3. Reformar la LRSDF y su reglamento conforme a los argumentos jurídicos expuestos  y mediante la inclusión de los siguientes instrumentos legales:</a:t>
            </a:r>
          </a:p>
          <a:p>
            <a:pPr lvl="0"/>
            <a:endParaRPr lang="es-MX" dirty="0" smtClean="0">
              <a:effectLst>
                <a:outerShdw blurRad="38100" dist="38100" dir="2700000" algn="tl">
                  <a:srgbClr val="000000">
                    <a:alpha val="43137"/>
                  </a:srgbClr>
                </a:outerShdw>
              </a:effectLst>
            </a:endParaRPr>
          </a:p>
          <a:p>
            <a:pPr lvl="0">
              <a:buFont typeface="Arial" pitchFamily="34" charset="0"/>
              <a:buChar char="•"/>
            </a:pPr>
            <a:r>
              <a:rPr lang="es-MX" dirty="0" smtClean="0"/>
              <a:t>Implementar un Programa de Certificación de Manejo Integral de Residuos Sólidos que permita el acceso a incentivos fiscales o financieros como es el caso de un descuento en el pago del impuesto predial.</a:t>
            </a:r>
          </a:p>
          <a:p>
            <a:pPr lvl="0">
              <a:buFont typeface="Arial" pitchFamily="34" charset="0"/>
              <a:buChar char="•"/>
            </a:pPr>
            <a:r>
              <a:rPr lang="es-MX" dirty="0" smtClean="0"/>
              <a:t>Incorporar un registro para las instituciones académicas en el que se establezca la obligación de capacitarse vía electrónica mediante un curso sobre el manejo integral de residuos sólidos, el cual deberá ser diseñado por la SMA en colaboración con la Secretaría de Educación.</a:t>
            </a:r>
          </a:p>
          <a:p>
            <a:pPr lvl="0">
              <a:buFont typeface="Arial" pitchFamily="34" charset="0"/>
              <a:buChar char="•"/>
            </a:pPr>
            <a:r>
              <a:rPr lang="es-MX" dirty="0" smtClean="0"/>
              <a:t>Diseñar Manuales Sectoriales (Industria, Comercio, Servicios, Casa- Habitación, Especiales) en los que el lenguaje técnico del marco regulatorio, sea comprensible para los ciudadanos, de tal forma que se cumpla con los objetivos y estrategias de difusión, capacitación y cambios de hábito de manera exitosa.</a:t>
            </a:r>
          </a:p>
          <a:p>
            <a:pPr lvl="0">
              <a:buFont typeface="Arial" pitchFamily="34" charset="0"/>
              <a:buChar char="•"/>
            </a:pPr>
            <a:r>
              <a:rPr lang="es-MX" dirty="0" smtClean="0"/>
              <a:t>Fortalecimiento y Simplificación de los procedimientos de las tareas de Inspección y Vigilancia.</a:t>
            </a:r>
          </a:p>
          <a:p>
            <a:pPr lvl="0">
              <a:buFont typeface="Arial" pitchFamily="34" charset="0"/>
              <a:buChar char="•"/>
            </a:pPr>
            <a:r>
              <a:rPr lang="es-MX" dirty="0" smtClean="0"/>
              <a:t>Se recomienda establecer un fondo, administrado por el GDF y SMA, para fomentar tanto la investigación aplicada como la inversión por parte de la pequeña y micro industria en cuestiones relativas al reciclaje de los RSU. </a:t>
            </a:r>
          </a:p>
          <a:p>
            <a:pPr lvl="0">
              <a:buFont typeface="Arial" pitchFamily="34" charset="0"/>
              <a:buChar char="•"/>
            </a:pPr>
            <a:endParaRPr lang="es-MX" dirty="0" smtClean="0"/>
          </a:p>
          <a:p>
            <a:endParaRPr lang="es-MX" dirty="0"/>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00034" y="1214422"/>
            <a:ext cx="8143932" cy="4524315"/>
          </a:xfrm>
          <a:prstGeom prst="rect">
            <a:avLst/>
          </a:prstGeom>
          <a:noFill/>
        </p:spPr>
        <p:txBody>
          <a:bodyPr wrap="square" rtlCol="0">
            <a:spAutoFit/>
          </a:bodyPr>
          <a:lstStyle/>
          <a:p>
            <a:pPr lvl="0" algn="just"/>
            <a:r>
              <a:rPr lang="es-MX" dirty="0" smtClean="0">
                <a:effectLst>
                  <a:outerShdw blurRad="38100" dist="38100" dir="2700000" algn="tl">
                    <a:srgbClr val="000000">
                      <a:alpha val="43137"/>
                    </a:srgbClr>
                  </a:outerShdw>
                </a:effectLst>
              </a:rPr>
              <a:t>4. Impulsar la creación de las siguientes Norma Ambiental para el Distrito Federal (NADF):</a:t>
            </a:r>
          </a:p>
          <a:p>
            <a:pPr algn="just"/>
            <a:r>
              <a:rPr lang="es-MX" dirty="0" smtClean="0"/>
              <a:t> </a:t>
            </a:r>
          </a:p>
          <a:p>
            <a:pPr lvl="0" algn="just">
              <a:buFont typeface="Arial" pitchFamily="34" charset="0"/>
              <a:buChar char="•"/>
            </a:pPr>
            <a:r>
              <a:rPr lang="es-MX" dirty="0" smtClean="0"/>
              <a:t>Norma técnica ambiental que regule la ubicación y funcionamiento de las estaciones de transferencia, con el objetivo de fortalecer los criterios ya establecidos en el PGIRS 2004-2009. Las diversas autoridades locales deben establecer sistemas de control adecuados para la operación de estaciones de transferencia de los RSM. Una estación de transferencia, si está bien diseñada, construida y administrada, no debe presentar riesgo alguno para la salud humana ni para el medio ambiente.</a:t>
            </a:r>
          </a:p>
          <a:p>
            <a:pPr lvl="0" algn="just">
              <a:buFont typeface="Arial" pitchFamily="34" charset="0"/>
              <a:buChar char="•"/>
            </a:pPr>
            <a:endParaRPr lang="es-MX" dirty="0" smtClean="0"/>
          </a:p>
          <a:p>
            <a:pPr lvl="0" algn="just">
              <a:buFont typeface="Arial" pitchFamily="34" charset="0"/>
              <a:buChar char="•"/>
            </a:pPr>
            <a:r>
              <a:rPr lang="es-MX" dirty="0" smtClean="0"/>
              <a:t>Norma técnica ambiental sobre residuos de manejo especial.</a:t>
            </a:r>
          </a:p>
          <a:p>
            <a:pPr lvl="0" algn="just">
              <a:buFont typeface="Arial" pitchFamily="34" charset="0"/>
              <a:buChar char="•"/>
            </a:pPr>
            <a:endParaRPr lang="es-MX" dirty="0" smtClean="0"/>
          </a:p>
          <a:p>
            <a:pPr lvl="0" algn="just">
              <a:buFont typeface="Arial" pitchFamily="34" charset="0"/>
              <a:buChar char="•"/>
            </a:pPr>
            <a:r>
              <a:rPr lang="es-MX" dirty="0" smtClean="0"/>
              <a:t>Norma técnica ambiental que regule las condiciones en las que se deberá de efectuar el transporte de los residuos sólidos urbanos.</a:t>
            </a:r>
          </a:p>
          <a:p>
            <a:endParaRPr lang="es-MX" dirty="0"/>
          </a:p>
        </p:txBody>
      </p:sp>
      <p:sp>
        <p:nvSpPr>
          <p:cNvPr id="3" name="2 CuadroTexto"/>
          <p:cNvSpPr txBox="1"/>
          <p:nvPr/>
        </p:nvSpPr>
        <p:spPr>
          <a:xfrm>
            <a:off x="3428992" y="357166"/>
            <a:ext cx="5214974" cy="461665"/>
          </a:xfrm>
          <a:prstGeom prst="rect">
            <a:avLst/>
          </a:prstGeom>
          <a:noFill/>
        </p:spPr>
        <p:txBody>
          <a:bodyPr wrap="square" rtlCol="0">
            <a:spAutoFit/>
          </a:bodyPr>
          <a:lstStyle/>
          <a:p>
            <a:r>
              <a:rPr lang="es-MX" sz="2400" dirty="0" smtClean="0">
                <a:effectLst>
                  <a:outerShdw blurRad="38100" dist="38100" dir="2700000" algn="tl">
                    <a:srgbClr val="000000">
                      <a:alpha val="43137"/>
                    </a:srgbClr>
                  </a:outerShdw>
                </a:effectLst>
                <a:latin typeface="+mn-lt"/>
              </a:rPr>
              <a:t>CONCLUSIONES…</a:t>
            </a:r>
            <a:r>
              <a:rPr lang="es-MX" sz="2400" i="1" dirty="0" smtClean="0">
                <a:effectLst>
                  <a:outerShdw blurRad="38100" dist="38100" dir="2700000" algn="tl">
                    <a:srgbClr val="000000">
                      <a:alpha val="43137"/>
                    </a:srgbClr>
                  </a:outerShdw>
                </a:effectLst>
                <a:latin typeface="+mn-lt"/>
              </a:rPr>
              <a:t>Continuación…</a:t>
            </a:r>
            <a:r>
              <a:rPr lang="es-MX" sz="2400" dirty="0" smtClean="0">
                <a:effectLst>
                  <a:outerShdw blurRad="38100" dist="38100" dir="2700000" algn="tl">
                    <a:srgbClr val="000000">
                      <a:alpha val="43137"/>
                    </a:srgbClr>
                  </a:outerShdw>
                </a:effectLst>
                <a:latin typeface="+mn-lt"/>
              </a:rPr>
              <a:t> </a:t>
            </a:r>
            <a:endParaRPr lang="es-MX" sz="2400" dirty="0">
              <a:effectLst>
                <a:outerShdw blurRad="38100" dist="38100" dir="2700000" algn="tl">
                  <a:srgbClr val="000000">
                    <a:alpha val="43137"/>
                  </a:srgbClr>
                </a:outerShdw>
              </a:effectLst>
              <a:latin typeface="+mn-lt"/>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28596" y="1643050"/>
            <a:ext cx="8429684" cy="4801314"/>
          </a:xfrm>
          <a:prstGeom prst="rect">
            <a:avLst/>
          </a:prstGeom>
          <a:noFill/>
        </p:spPr>
        <p:txBody>
          <a:bodyPr wrap="square" rtlCol="0">
            <a:spAutoFit/>
          </a:bodyPr>
          <a:lstStyle/>
          <a:p>
            <a:pPr algn="just"/>
            <a:r>
              <a:rPr lang="es-MX" dirty="0" smtClean="0">
                <a:effectLst>
                  <a:outerShdw blurRad="38100" dist="38100" dir="2700000" algn="tl">
                    <a:srgbClr val="000000">
                      <a:alpha val="43137"/>
                    </a:srgbClr>
                  </a:outerShdw>
                </a:effectLst>
              </a:rPr>
              <a:t>5. Es importante resaltar que el GDF, si bien es cierto que promovió grandes avances en el año 2004 en cuanto al manejo de residuos sólidos urbanos, ninguna de las propuestas planteadas desde entonces, ha sido completamente eficaz y eficiente, toda vez que la magnitud del problema requiere de una constante suma de esfuerzos económicos, tecnológicos, jurídicos y sociales.</a:t>
            </a:r>
          </a:p>
          <a:p>
            <a:pPr algn="just"/>
            <a:endParaRPr lang="es-MX" dirty="0" smtClean="0">
              <a:effectLst>
                <a:outerShdw blurRad="38100" dist="38100" dir="2700000" algn="tl">
                  <a:srgbClr val="000000">
                    <a:alpha val="43137"/>
                  </a:srgbClr>
                </a:outerShdw>
              </a:effectLst>
            </a:endParaRPr>
          </a:p>
          <a:p>
            <a:pPr algn="just"/>
            <a:r>
              <a:rPr lang="es-MX" dirty="0" smtClean="0">
                <a:effectLst>
                  <a:outerShdw blurRad="38100" dist="38100" dir="2700000" algn="tl">
                    <a:srgbClr val="000000">
                      <a:alpha val="43137"/>
                    </a:srgbClr>
                  </a:outerShdw>
                </a:effectLst>
              </a:rPr>
              <a:t>6. Es necesario que además de las modificaciones expuestas, las delegaciones en colaboración con la SMA desarrollen planes de acción para contar con un adecuado sistema de gestión de los residuos sólidos urbanos que apoye el desarrollo y crecimiento económica y ecológicamente sostenible.</a:t>
            </a:r>
          </a:p>
          <a:p>
            <a:endParaRPr lang="es-MX" dirty="0" smtClean="0"/>
          </a:p>
          <a:p>
            <a:endParaRPr lang="es-MX" dirty="0" smtClean="0"/>
          </a:p>
          <a:p>
            <a:pPr algn="just"/>
            <a:endParaRPr lang="es-MX" dirty="0" smtClean="0">
              <a:effectLst>
                <a:outerShdw blurRad="38100" dist="38100" dir="2700000" algn="tl">
                  <a:srgbClr val="000000">
                    <a:alpha val="43137"/>
                  </a:srgbClr>
                </a:outerShdw>
              </a:effectLst>
            </a:endParaRPr>
          </a:p>
          <a:p>
            <a:pPr algn="just"/>
            <a:endParaRPr lang="es-MX" dirty="0" smtClean="0">
              <a:effectLst>
                <a:outerShdw blurRad="38100" dist="38100" dir="2700000" algn="tl">
                  <a:srgbClr val="000000">
                    <a:alpha val="43137"/>
                  </a:srgbClr>
                </a:outerShdw>
              </a:effectLst>
            </a:endParaRPr>
          </a:p>
          <a:p>
            <a:pPr algn="just"/>
            <a:endParaRPr lang="es-MX" dirty="0" smtClean="0">
              <a:effectLst>
                <a:outerShdw blurRad="38100" dist="38100" dir="2700000" algn="tl">
                  <a:srgbClr val="000000">
                    <a:alpha val="43137"/>
                  </a:srgbClr>
                </a:outerShdw>
              </a:effectLst>
            </a:endParaRPr>
          </a:p>
          <a:p>
            <a:pPr algn="just"/>
            <a:endParaRPr lang="es-MX" dirty="0" smtClean="0">
              <a:effectLst>
                <a:outerShdw blurRad="38100" dist="38100" dir="2700000" algn="tl">
                  <a:srgbClr val="000000">
                    <a:alpha val="43137"/>
                  </a:srgbClr>
                </a:outerShdw>
              </a:effectLst>
            </a:endParaRPr>
          </a:p>
          <a:p>
            <a:pPr algn="just"/>
            <a:endParaRPr lang="es-MX" dirty="0"/>
          </a:p>
        </p:txBody>
      </p:sp>
      <p:sp>
        <p:nvSpPr>
          <p:cNvPr id="3" name="2 CuadroTexto"/>
          <p:cNvSpPr txBox="1"/>
          <p:nvPr/>
        </p:nvSpPr>
        <p:spPr>
          <a:xfrm>
            <a:off x="3428992" y="357166"/>
            <a:ext cx="5214974" cy="461665"/>
          </a:xfrm>
          <a:prstGeom prst="rect">
            <a:avLst/>
          </a:prstGeom>
          <a:noFill/>
        </p:spPr>
        <p:txBody>
          <a:bodyPr wrap="square" rtlCol="0">
            <a:spAutoFit/>
          </a:bodyPr>
          <a:lstStyle/>
          <a:p>
            <a:r>
              <a:rPr lang="es-MX" sz="2400" dirty="0" smtClean="0">
                <a:effectLst>
                  <a:outerShdw blurRad="38100" dist="38100" dir="2700000" algn="tl">
                    <a:srgbClr val="000000">
                      <a:alpha val="43137"/>
                    </a:srgbClr>
                  </a:outerShdw>
                </a:effectLst>
                <a:latin typeface="+mn-lt"/>
              </a:rPr>
              <a:t>CONCLUSIONES…</a:t>
            </a:r>
            <a:r>
              <a:rPr lang="es-MX" sz="2400" i="1" dirty="0" smtClean="0">
                <a:effectLst>
                  <a:outerShdw blurRad="38100" dist="38100" dir="2700000" algn="tl">
                    <a:srgbClr val="000000">
                      <a:alpha val="43137"/>
                    </a:srgbClr>
                  </a:outerShdw>
                </a:effectLst>
                <a:latin typeface="+mn-lt"/>
              </a:rPr>
              <a:t>Continuación…</a:t>
            </a:r>
            <a:r>
              <a:rPr lang="es-MX" sz="2400" dirty="0" smtClean="0">
                <a:effectLst>
                  <a:outerShdw blurRad="38100" dist="38100" dir="2700000" algn="tl">
                    <a:srgbClr val="000000">
                      <a:alpha val="43137"/>
                    </a:srgbClr>
                  </a:outerShdw>
                </a:effectLst>
                <a:latin typeface="+mn-lt"/>
              </a:rPr>
              <a:t> </a:t>
            </a:r>
            <a:endParaRPr lang="es-MX" sz="2400" dirty="0">
              <a:effectLst>
                <a:outerShdw blurRad="38100" dist="38100" dir="2700000" algn="tl">
                  <a:srgbClr val="000000">
                    <a:alpha val="43137"/>
                  </a:srgbClr>
                </a:outerShdw>
              </a:effectLst>
              <a:latin typeface="+mn-lt"/>
            </a:endParaRPr>
          </a:p>
        </p:txBody>
      </p:sp>
    </p:spTree>
  </p:cSld>
  <p:clrMapOvr>
    <a:masterClrMapping/>
  </p:clrMapOvr>
  <p:transition>
    <p:fade thruBlk="1"/>
  </p:transition>
</p:sld>
</file>

<file path=ppt/theme/theme1.xml><?xml version="1.0" encoding="utf-8"?>
<a:theme xmlns:a="http://schemas.openxmlformats.org/drawingml/2006/main" name="Presentation of bad news">
  <a:themeElements>
    <a:clrScheme name="Cloud skipper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loud skipper design 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loud skipper design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oud skipper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oud skipper design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oud skipper design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oud skipper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oud skipper desig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oud skipper desig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of bad news</Template>
  <TotalTime>764</TotalTime>
  <Words>866</Words>
  <Application>Microsoft Office PowerPoint</Application>
  <PresentationFormat>Presentación en pantalla (4:3)</PresentationFormat>
  <Paragraphs>112</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Presentation of bad news</vt:lpstr>
      <vt:lpstr> Ley de Residuos Sólidos del Distrito Federal</vt:lpstr>
      <vt:lpstr>Objetivo general</vt:lpstr>
      <vt:lpstr>Contenido:</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 de Residuos Sólidos del Distrito Federal</dc:title>
  <dc:creator>Laura Meraz</dc:creator>
  <cp:lastModifiedBy>CIIEMAD</cp:lastModifiedBy>
  <cp:revision>80</cp:revision>
  <cp:lastPrinted>1601-01-01T00:00:00Z</cp:lastPrinted>
  <dcterms:created xsi:type="dcterms:W3CDTF">2010-04-12T02:16:07Z</dcterms:created>
  <dcterms:modified xsi:type="dcterms:W3CDTF">2010-05-25T23:54:35Z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TC062560581033</vt:lpwstr>
  </property>
</Properties>
</file>